
<file path=[Content_Types].xml><?xml version="1.0" encoding="utf-8"?>
<Types xmlns="http://schemas.openxmlformats.org/package/2006/content-types">
  <Default Extension="emf" ContentType="image/x-emf"/>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23"/>
  </p:notesMasterIdLst>
  <p:sldIdLst>
    <p:sldId id="256" r:id="rId2"/>
    <p:sldId id="257" r:id="rId3"/>
    <p:sldId id="258" r:id="rId4"/>
    <p:sldId id="259" r:id="rId5"/>
    <p:sldId id="348" r:id="rId6"/>
    <p:sldId id="372" r:id="rId7"/>
    <p:sldId id="373" r:id="rId8"/>
    <p:sldId id="260" r:id="rId9"/>
    <p:sldId id="261" r:id="rId10"/>
    <p:sldId id="365" r:id="rId11"/>
    <p:sldId id="366" r:id="rId12"/>
    <p:sldId id="263" r:id="rId13"/>
    <p:sldId id="371" r:id="rId14"/>
    <p:sldId id="377" r:id="rId15"/>
    <p:sldId id="378" r:id="rId16"/>
    <p:sldId id="370" r:id="rId17"/>
    <p:sldId id="380" r:id="rId18"/>
    <p:sldId id="368" r:id="rId19"/>
    <p:sldId id="381" r:id="rId20"/>
    <p:sldId id="379" r:id="rId21"/>
    <p:sldId id="382" r:id="rId22"/>
    <p:sldId id="383" r:id="rId23"/>
    <p:sldId id="384" r:id="rId24"/>
    <p:sldId id="374" r:id="rId25"/>
    <p:sldId id="375" r:id="rId26"/>
    <p:sldId id="376" r:id="rId27"/>
    <p:sldId id="385" r:id="rId28"/>
    <p:sldId id="386" r:id="rId29"/>
    <p:sldId id="387" r:id="rId30"/>
    <p:sldId id="369" r:id="rId31"/>
    <p:sldId id="367" r:id="rId32"/>
    <p:sldId id="388" r:id="rId33"/>
    <p:sldId id="389" r:id="rId34"/>
    <p:sldId id="390" r:id="rId35"/>
    <p:sldId id="391" r:id="rId36"/>
    <p:sldId id="392" r:id="rId37"/>
    <p:sldId id="393" r:id="rId38"/>
    <p:sldId id="394" r:id="rId39"/>
    <p:sldId id="395" r:id="rId40"/>
    <p:sldId id="396" r:id="rId41"/>
    <p:sldId id="341" r:id="rId42"/>
    <p:sldId id="397" r:id="rId43"/>
    <p:sldId id="262" r:id="rId44"/>
    <p:sldId id="264" r:id="rId45"/>
    <p:sldId id="265" r:id="rId46"/>
    <p:sldId id="280" r:id="rId47"/>
    <p:sldId id="277" r:id="rId48"/>
    <p:sldId id="283" r:id="rId49"/>
    <p:sldId id="357" r:id="rId50"/>
    <p:sldId id="284" r:id="rId51"/>
    <p:sldId id="285" r:id="rId52"/>
    <p:sldId id="286" r:id="rId53"/>
    <p:sldId id="287" r:id="rId54"/>
    <p:sldId id="288" r:id="rId55"/>
    <p:sldId id="289" r:id="rId56"/>
    <p:sldId id="334" r:id="rId57"/>
    <p:sldId id="335" r:id="rId58"/>
    <p:sldId id="338" r:id="rId59"/>
    <p:sldId id="337" r:id="rId60"/>
    <p:sldId id="290" r:id="rId61"/>
    <p:sldId id="339" r:id="rId62"/>
    <p:sldId id="340" r:id="rId63"/>
    <p:sldId id="342" r:id="rId64"/>
    <p:sldId id="359" r:id="rId65"/>
    <p:sldId id="360" r:id="rId66"/>
    <p:sldId id="291" r:id="rId67"/>
    <p:sldId id="292" r:id="rId68"/>
    <p:sldId id="351" r:id="rId69"/>
    <p:sldId id="330" r:id="rId70"/>
    <p:sldId id="331" r:id="rId71"/>
    <p:sldId id="332" r:id="rId72"/>
    <p:sldId id="353" r:id="rId73"/>
    <p:sldId id="354" r:id="rId74"/>
    <p:sldId id="355" r:id="rId75"/>
    <p:sldId id="333" r:id="rId76"/>
    <p:sldId id="293" r:id="rId77"/>
    <p:sldId id="298" r:id="rId78"/>
    <p:sldId id="299" r:id="rId79"/>
    <p:sldId id="300" r:id="rId80"/>
    <p:sldId id="352" r:id="rId81"/>
    <p:sldId id="313" r:id="rId82"/>
    <p:sldId id="301" r:id="rId83"/>
    <p:sldId id="302" r:id="rId84"/>
    <p:sldId id="303" r:id="rId85"/>
    <p:sldId id="305" r:id="rId86"/>
    <p:sldId id="304" r:id="rId87"/>
    <p:sldId id="306" r:id="rId88"/>
    <p:sldId id="307" r:id="rId89"/>
    <p:sldId id="309" r:id="rId90"/>
    <p:sldId id="308" r:id="rId91"/>
    <p:sldId id="297" r:id="rId92"/>
    <p:sldId id="346" r:id="rId93"/>
    <p:sldId id="347" r:id="rId94"/>
    <p:sldId id="314" r:id="rId95"/>
    <p:sldId id="295" r:id="rId96"/>
    <p:sldId id="296" r:id="rId97"/>
    <p:sldId id="358" r:id="rId98"/>
    <p:sldId id="316" r:id="rId99"/>
    <p:sldId id="319" r:id="rId100"/>
    <p:sldId id="361" r:id="rId101"/>
    <p:sldId id="270" r:id="rId102"/>
    <p:sldId id="364" r:id="rId103"/>
    <p:sldId id="363" r:id="rId104"/>
    <p:sldId id="362" r:id="rId105"/>
    <p:sldId id="317" r:id="rId106"/>
    <p:sldId id="318" r:id="rId107"/>
    <p:sldId id="310" r:id="rId108"/>
    <p:sldId id="324" r:id="rId109"/>
    <p:sldId id="320" r:id="rId110"/>
    <p:sldId id="356" r:id="rId111"/>
    <p:sldId id="321" r:id="rId112"/>
    <p:sldId id="322" r:id="rId113"/>
    <p:sldId id="323" r:id="rId114"/>
    <p:sldId id="268" r:id="rId115"/>
    <p:sldId id="329" r:id="rId116"/>
    <p:sldId id="325" r:id="rId117"/>
    <p:sldId id="326" r:id="rId118"/>
    <p:sldId id="327" r:id="rId119"/>
    <p:sldId id="328" r:id="rId120"/>
    <p:sldId id="275" r:id="rId121"/>
    <p:sldId id="350" r:id="rId122"/>
  </p:sldIdLst>
  <p:sldSz cx="18288000" cy="10287000"/>
  <p:notesSz cx="6858000" cy="9144000"/>
  <p:embeddedFontLst>
    <p:embeddedFont>
      <p:font typeface="Calibri" panose="020F0502020204030204" pitchFamily="34" charset="0"/>
      <p:regular r:id="rId124"/>
      <p:bold r:id="rId125"/>
      <p:italic r:id="rId126"/>
      <p:boldItalic r:id="rId127"/>
    </p:embeddedFont>
    <p:embeddedFont>
      <p:font typeface="Cambria Math" panose="02040503050406030204" pitchFamily="18" charset="0"/>
      <p:regular r:id="rId128"/>
    </p:embeddedFont>
    <p:embeddedFont>
      <p:font typeface="Consolas" panose="020B0609020204030204" pitchFamily="49" charset="0"/>
      <p:regular r:id="rId129"/>
      <p:bold r:id="rId130"/>
      <p:italic r:id="rId131"/>
      <p:boldItalic r:id="rId132"/>
    </p:embeddedFont>
    <p:embeddedFont>
      <p:font typeface="Gidole" panose="02000503000000000000" pitchFamily="2" charset="0"/>
      <p:regular r:id="rId133"/>
    </p:embeddedFont>
    <p:embeddedFont>
      <p:font typeface="Impact" panose="020B0806030902050204" pitchFamily="34" charset="0"/>
      <p:regular r:id="rId134"/>
    </p:embeddedFont>
    <p:embeddedFont>
      <p:font typeface="League Spartan" panose="020B0604020202020204" charset="0"/>
      <p:regular r:id="rId135"/>
    </p:embeddedFont>
    <p:embeddedFont>
      <p:font typeface="Open Sans Extra Bold" panose="020B0604020202020204" charset="0"/>
      <p:regular r:id="rId136"/>
    </p:embeddedFont>
    <p:embeddedFont>
      <p:font typeface="Roboto Mono" pitchFamily="2" charset="0"/>
      <p:regular r:id="rId137"/>
      <p:bold r:id="rId138"/>
      <p:italic r:id="rId139"/>
      <p:boldItalic r:id="rId14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8D9F33C0-D822-4A7B-B715-E28E531EE551}">
          <p14:sldIdLst>
            <p14:sldId id="256"/>
            <p14:sldId id="257"/>
            <p14:sldId id="258"/>
            <p14:sldId id="259"/>
            <p14:sldId id="348"/>
            <p14:sldId id="372"/>
            <p14:sldId id="373"/>
          </p14:sldIdLst>
        </p14:section>
        <p14:section name="Expected values and repeated measures" id="{D36BEA4A-749A-4790-8EF2-7F0913049DA3}">
          <p14:sldIdLst>
            <p14:sldId id="260"/>
            <p14:sldId id="261"/>
            <p14:sldId id="365"/>
            <p14:sldId id="366"/>
            <p14:sldId id="263"/>
            <p14:sldId id="371"/>
            <p14:sldId id="377"/>
            <p14:sldId id="378"/>
            <p14:sldId id="370"/>
            <p14:sldId id="380"/>
            <p14:sldId id="368"/>
            <p14:sldId id="381"/>
            <p14:sldId id="379"/>
            <p14:sldId id="382"/>
            <p14:sldId id="383"/>
            <p14:sldId id="384"/>
            <p14:sldId id="374"/>
            <p14:sldId id="375"/>
            <p14:sldId id="376"/>
            <p14:sldId id="385"/>
            <p14:sldId id="386"/>
            <p14:sldId id="387"/>
            <p14:sldId id="369"/>
            <p14:sldId id="367"/>
            <p14:sldId id="388"/>
            <p14:sldId id="389"/>
            <p14:sldId id="390"/>
            <p14:sldId id="391"/>
            <p14:sldId id="392"/>
            <p14:sldId id="393"/>
            <p14:sldId id="394"/>
            <p14:sldId id="395"/>
            <p14:sldId id="396"/>
            <p14:sldId id="341"/>
          </p14:sldIdLst>
        </p14:section>
        <p14:section name="Working with multiple groups" id="{9AA19D60-F4C2-484A-9E92-4C66EC550F8A}">
          <p14:sldIdLst>
            <p14:sldId id="397"/>
            <p14:sldId id="262"/>
            <p14:sldId id="264"/>
            <p14:sldId id="265"/>
            <p14:sldId id="280"/>
            <p14:sldId id="277"/>
            <p14:sldId id="283"/>
            <p14:sldId id="357"/>
            <p14:sldId id="284"/>
            <p14:sldId id="285"/>
            <p14:sldId id="286"/>
            <p14:sldId id="287"/>
            <p14:sldId id="288"/>
            <p14:sldId id="289"/>
            <p14:sldId id="334"/>
            <p14:sldId id="335"/>
            <p14:sldId id="338"/>
            <p14:sldId id="337"/>
            <p14:sldId id="290"/>
            <p14:sldId id="339"/>
            <p14:sldId id="340"/>
            <p14:sldId id="342"/>
            <p14:sldId id="359"/>
            <p14:sldId id="360"/>
            <p14:sldId id="291"/>
            <p14:sldId id="292"/>
            <p14:sldId id="351"/>
            <p14:sldId id="330"/>
            <p14:sldId id="331"/>
            <p14:sldId id="332"/>
            <p14:sldId id="353"/>
            <p14:sldId id="354"/>
            <p14:sldId id="355"/>
            <p14:sldId id="333"/>
          </p14:sldIdLst>
        </p14:section>
        <p14:section name="2. Foundations of Inferential Statistics" id="{3CCE065B-7A43-4046-B801-1DF590334418}">
          <p14:sldIdLst>
            <p14:sldId id="293"/>
            <p14:sldId id="298"/>
            <p14:sldId id="299"/>
            <p14:sldId id="300"/>
            <p14:sldId id="352"/>
            <p14:sldId id="313"/>
            <p14:sldId id="301"/>
            <p14:sldId id="302"/>
            <p14:sldId id="303"/>
            <p14:sldId id="305"/>
            <p14:sldId id="304"/>
            <p14:sldId id="306"/>
            <p14:sldId id="307"/>
            <p14:sldId id="309"/>
            <p14:sldId id="308"/>
            <p14:sldId id="297"/>
            <p14:sldId id="346"/>
            <p14:sldId id="347"/>
            <p14:sldId id="314"/>
          </p14:sldIdLst>
        </p14:section>
        <p14:section name="3. t-tests for business impact" id="{4A105B42-97ED-4D16-9FCD-B81D11DB0110}">
          <p14:sldIdLst>
            <p14:sldId id="295"/>
            <p14:sldId id="296"/>
            <p14:sldId id="358"/>
            <p14:sldId id="316"/>
            <p14:sldId id="319"/>
            <p14:sldId id="361"/>
            <p14:sldId id="270"/>
            <p14:sldId id="364"/>
            <p14:sldId id="363"/>
            <p14:sldId id="362"/>
            <p14:sldId id="317"/>
            <p14:sldId id="318"/>
            <p14:sldId id="310"/>
            <p14:sldId id="324"/>
            <p14:sldId id="320"/>
            <p14:sldId id="356"/>
            <p14:sldId id="321"/>
            <p14:sldId id="322"/>
            <p14:sldId id="323"/>
            <p14:sldId id="268"/>
            <p14:sldId id="329"/>
          </p14:sldIdLst>
        </p14:section>
        <p14:section name="4. Conclusion" id="{A4138F31-BD73-4858-9C6C-68D5E4BFA6DB}">
          <p14:sldIdLst>
            <p14:sldId id="325"/>
            <p14:sldId id="326"/>
            <p14:sldId id="327"/>
            <p14:sldId id="328"/>
            <p14:sldId id="275"/>
            <p14:sldId id="350"/>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eorge Mount" initials="GM" lastIdx="8" clrIdx="0">
    <p:extLst>
      <p:ext uri="{19B8F6BF-5375-455C-9EA6-DF929625EA0E}">
        <p15:presenceInfo xmlns:p15="http://schemas.microsoft.com/office/powerpoint/2012/main" userId="57d2ab2a84d54c81"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CF3338"/>
    <a:srgbClr val="3D393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2" autoAdjust="0"/>
    <p:restoredTop sz="78463" autoAdjust="0"/>
  </p:normalViewPr>
  <p:slideViewPr>
    <p:cSldViewPr>
      <p:cViewPr varScale="1">
        <p:scale>
          <a:sx n="48" d="100"/>
          <a:sy n="48" d="100"/>
        </p:scale>
        <p:origin x="1090" y="38"/>
      </p:cViewPr>
      <p:guideLst>
        <p:guide orient="horz" pos="2160"/>
        <p:guide pos="2880"/>
      </p:guideLst>
    </p:cSldViewPr>
  </p:slideViewPr>
  <p:outlineViewPr>
    <p:cViewPr>
      <p:scale>
        <a:sx n="33" d="100"/>
        <a:sy n="33" d="100"/>
      </p:scale>
      <p:origin x="0" y="0"/>
    </p:cViewPr>
  </p:outlineViewPr>
  <p:notesTextViewPr>
    <p:cViewPr>
      <p:scale>
        <a:sx n="140" d="100"/>
        <a:sy n="140" d="100"/>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font" Target="fonts/font15.fntdata"/><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font" Target="fonts/font5.fntdata"/><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font" Target="fonts/font11.fntdata"/><Relationship Id="rId139" Type="http://schemas.openxmlformats.org/officeDocument/2006/relationships/font" Target="fonts/font16.fntdata"/><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font" Target="fonts/font1.fntdata"/><Relationship Id="rId129" Type="http://schemas.openxmlformats.org/officeDocument/2006/relationships/font" Target="fonts/font6.fntdata"/><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font" Target="fonts/font17.fntdata"/><Relationship Id="rId14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font" Target="fonts/font7.fntdata"/><Relationship Id="rId135" Type="http://schemas.openxmlformats.org/officeDocument/2006/relationships/font" Target="fonts/font12.fntdata"/><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font" Target="fonts/font2.fntdata"/><Relationship Id="rId141" Type="http://schemas.openxmlformats.org/officeDocument/2006/relationships/commentAuthors" Target="commentAuthor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font" Target="fonts/font8.fntdata"/><Relationship Id="rId136" Type="http://schemas.openxmlformats.org/officeDocument/2006/relationships/font" Target="fonts/font13.fntdata"/><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font" Target="fonts/font3.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presProps" Target="pres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font" Target="fonts/font14.fntdata"/><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font" Target="fonts/font9.fntdata"/><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font" Target="fonts/font4.fntdata"/><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font" Target="fonts/font10.fntdata"/><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notesMaster" Target="notesMasters/notesMaster1.xml"/><Relationship Id="rId14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7A98A70-FA8C-4354-959C-C70678AC9BCF}" type="datetimeFigureOut">
              <a:rPr lang="en-US" smtClean="0"/>
              <a:t>6/4/2020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FB500C5-13F7-48FC-8160-C29AECF6C602}" type="slidenum">
              <a:rPr lang="en-US" smtClean="0"/>
              <a:t>‹#›</a:t>
            </a:fld>
            <a:endParaRPr lang="en-US"/>
          </a:p>
        </p:txBody>
      </p:sp>
    </p:spTree>
    <p:extLst>
      <p:ext uri="{BB962C8B-B14F-4D97-AF65-F5344CB8AC3E}">
        <p14:creationId xmlns:p14="http://schemas.microsoft.com/office/powerpoint/2010/main" val="30183505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Update! </a:t>
            </a:r>
          </a:p>
          <a:p>
            <a:r>
              <a:rPr lang="en-US" dirty="0"/>
              <a:t>Objectives for today – while we will get into some of the theory, I really want to frame what we are learning in the context of business application and know-how as possible.</a:t>
            </a:r>
          </a:p>
          <a:p>
            <a:r>
              <a:rPr lang="en-US" dirty="0"/>
              <a:t>So, you are able to explain in plain English the kinds of business questions that could be answered with a t-test. You can write a sound hypothesis. You can know how to size up a dataset to get a sense of the kinds of story the data can show. </a:t>
            </a:r>
          </a:p>
        </p:txBody>
      </p:sp>
      <p:sp>
        <p:nvSpPr>
          <p:cNvPr id="4" name="Slide Number Placeholder 3"/>
          <p:cNvSpPr>
            <a:spLocks noGrp="1"/>
          </p:cNvSpPr>
          <p:nvPr>
            <p:ph type="sldNum" sz="quarter" idx="5"/>
          </p:nvPr>
        </p:nvSpPr>
        <p:spPr/>
        <p:txBody>
          <a:bodyPr/>
          <a:lstStyle/>
          <a:p>
            <a:fld id="{FFB500C5-13F7-48FC-8160-C29AECF6C602}" type="slidenum">
              <a:rPr lang="en-US" smtClean="0"/>
              <a:t>3</a:t>
            </a:fld>
            <a:endParaRPr lang="en-US"/>
          </a:p>
        </p:txBody>
      </p:sp>
    </p:spTree>
    <p:extLst>
      <p:ext uri="{BB962C8B-B14F-4D97-AF65-F5344CB8AC3E}">
        <p14:creationId xmlns:p14="http://schemas.microsoft.com/office/powerpoint/2010/main" val="21113128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Update! </a:t>
            </a:r>
          </a:p>
          <a:p>
            <a:r>
              <a:rPr lang="en-US" dirty="0"/>
              <a:t>When we get a dataset, we want to see the kinds of variables we have. Think of each variable as like an ingredient. And based on those ingredients we can make different dishes. Like a “Chopped” competition. </a:t>
            </a:r>
          </a:p>
        </p:txBody>
      </p:sp>
      <p:sp>
        <p:nvSpPr>
          <p:cNvPr id="4" name="Slide Number Placeholder 3"/>
          <p:cNvSpPr>
            <a:spLocks noGrp="1"/>
          </p:cNvSpPr>
          <p:nvPr>
            <p:ph type="sldNum" sz="quarter" idx="5"/>
          </p:nvPr>
        </p:nvSpPr>
        <p:spPr/>
        <p:txBody>
          <a:bodyPr/>
          <a:lstStyle/>
          <a:p>
            <a:fld id="{FFB500C5-13F7-48FC-8160-C29AECF6C602}" type="slidenum">
              <a:rPr lang="en-US" smtClean="0"/>
              <a:t>12</a:t>
            </a:fld>
            <a:endParaRPr lang="en-US"/>
          </a:p>
        </p:txBody>
      </p:sp>
    </p:spTree>
    <p:extLst>
      <p:ext uri="{BB962C8B-B14F-4D97-AF65-F5344CB8AC3E}">
        <p14:creationId xmlns:p14="http://schemas.microsoft.com/office/powerpoint/2010/main" val="1226676289"/>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not the probability of a mistake but rather the likelihood of obtaining the observed difference or effect in a given sample, assuming no true difference in population means. </a:t>
            </a:r>
          </a:p>
        </p:txBody>
      </p:sp>
      <p:sp>
        <p:nvSpPr>
          <p:cNvPr id="4" name="Slide Number Placeholder 3"/>
          <p:cNvSpPr>
            <a:spLocks noGrp="1"/>
          </p:cNvSpPr>
          <p:nvPr>
            <p:ph type="sldNum" sz="quarter" idx="5"/>
          </p:nvPr>
        </p:nvSpPr>
        <p:spPr/>
        <p:txBody>
          <a:bodyPr/>
          <a:lstStyle/>
          <a:p>
            <a:fld id="{FFB500C5-13F7-48FC-8160-C29AECF6C602}" type="slidenum">
              <a:rPr lang="en-US" smtClean="0"/>
              <a:t>104</a:t>
            </a:fld>
            <a:endParaRPr lang="en-US"/>
          </a:p>
        </p:txBody>
      </p:sp>
    </p:spTree>
    <p:extLst>
      <p:ext uri="{BB962C8B-B14F-4D97-AF65-F5344CB8AC3E}">
        <p14:creationId xmlns:p14="http://schemas.microsoft.com/office/powerpoint/2010/main" val="1577900921"/>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p-value also doesn’t tell us how BIG the difference/effect is. It would stand to reason that the lower the p-value, the bigger the actual difference in means, but this isn’t necessarily true. If we want to know the actual bounds within which we are assuming the population means to fall, we would want to calculate the confidence interval.</a:t>
            </a:r>
          </a:p>
          <a:p>
            <a:r>
              <a:rPr lang="en-US" dirty="0"/>
              <a:t>It’s a good idea to calculate the confidence interval! Unfortunately many statistical programs such as Excel and Python do not give you the confidence interval by default. (R does!) so we will have to take it into our own hands. Don’t become overly dependent on the p-value! </a:t>
            </a:r>
          </a:p>
        </p:txBody>
      </p:sp>
      <p:sp>
        <p:nvSpPr>
          <p:cNvPr id="4" name="Slide Number Placeholder 3"/>
          <p:cNvSpPr>
            <a:spLocks noGrp="1"/>
          </p:cNvSpPr>
          <p:nvPr>
            <p:ph type="sldNum" sz="quarter" idx="5"/>
          </p:nvPr>
        </p:nvSpPr>
        <p:spPr/>
        <p:txBody>
          <a:bodyPr/>
          <a:lstStyle/>
          <a:p>
            <a:fld id="{FFB500C5-13F7-48FC-8160-C29AECF6C602}" type="slidenum">
              <a:rPr lang="en-US" smtClean="0"/>
              <a:t>105</a:t>
            </a:fld>
            <a:endParaRPr lang="en-US"/>
          </a:p>
        </p:txBody>
      </p:sp>
    </p:spTree>
    <p:extLst>
      <p:ext uri="{BB962C8B-B14F-4D97-AF65-F5344CB8AC3E}">
        <p14:creationId xmlns:p14="http://schemas.microsoft.com/office/powerpoint/2010/main" val="3090571226"/>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Again, the p-value is not the be-all and end-all of statistical analysis! Too often it has become that, a threshold to qualify for publication, funding, </a:t>
            </a:r>
            <a:r>
              <a:rPr lang="en-US" dirty="0" err="1"/>
              <a:t>etc</a:t>
            </a:r>
            <a:r>
              <a:rPr lang="en-US" dirty="0"/>
              <a:t>, but the ASA has taken some steps away from this, because we want a more holistic data analysis. </a:t>
            </a:r>
          </a:p>
          <a:p>
            <a:r>
              <a:rPr lang="en-US" dirty="0"/>
              <a:t>A little more math here, everyone ready? So we can actually calculate the confidence interval, since it’s important too! </a:t>
            </a:r>
          </a:p>
        </p:txBody>
      </p:sp>
      <p:sp>
        <p:nvSpPr>
          <p:cNvPr id="4" name="Slide Number Placeholder 3"/>
          <p:cNvSpPr>
            <a:spLocks noGrp="1"/>
          </p:cNvSpPr>
          <p:nvPr>
            <p:ph type="sldNum" sz="quarter" idx="5"/>
          </p:nvPr>
        </p:nvSpPr>
        <p:spPr/>
        <p:txBody>
          <a:bodyPr/>
          <a:lstStyle/>
          <a:p>
            <a:fld id="{FFB500C5-13F7-48FC-8160-C29AECF6C602}" type="slidenum">
              <a:rPr lang="en-US" smtClean="0"/>
              <a:t>106</a:t>
            </a:fld>
            <a:endParaRPr lang="en-US"/>
          </a:p>
        </p:txBody>
      </p:sp>
    </p:spTree>
    <p:extLst>
      <p:ext uri="{BB962C8B-B14F-4D97-AF65-F5344CB8AC3E}">
        <p14:creationId xmlns:p14="http://schemas.microsoft.com/office/powerpoint/2010/main" val="821638099"/>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confidence interval is in three “parts” here. First the point estimate is our real sample mean, then we multiply our critical value (which is again 1.96 for us) times what’s known as the standard error which is our population’ s standard deviation divided by the square root of the sample – again, we don’t actually know this information, so we’ll substitute with the sample information.</a:t>
            </a:r>
          </a:p>
          <a:p>
            <a:r>
              <a:rPr lang="en-US" dirty="0"/>
              <a:t>But this gives us a range of values around which we’d expect the population mean to fall. </a:t>
            </a:r>
          </a:p>
          <a:p>
            <a:r>
              <a:rPr lang="en-US" dirty="0"/>
              <a:t>The “variable” part of this is the “margin of error.” You may hear that a margin of error is 2-3% of the estimate, with a poll for example, this is a measure of the “wiggle room” which the confidence interval represents. </a:t>
            </a:r>
          </a:p>
        </p:txBody>
      </p:sp>
      <p:sp>
        <p:nvSpPr>
          <p:cNvPr id="4" name="Slide Number Placeholder 3"/>
          <p:cNvSpPr>
            <a:spLocks noGrp="1"/>
          </p:cNvSpPr>
          <p:nvPr>
            <p:ph type="sldNum" sz="quarter" idx="5"/>
          </p:nvPr>
        </p:nvSpPr>
        <p:spPr/>
        <p:txBody>
          <a:bodyPr/>
          <a:lstStyle/>
          <a:p>
            <a:fld id="{FFB500C5-13F7-48FC-8160-C29AECF6C602}" type="slidenum">
              <a:rPr lang="en-US" smtClean="0"/>
              <a:t>107</a:t>
            </a:fld>
            <a:endParaRPr lang="en-US"/>
          </a:p>
        </p:txBody>
      </p:sp>
    </p:spTree>
    <p:extLst>
      <p:ext uri="{BB962C8B-B14F-4D97-AF65-F5344CB8AC3E}">
        <p14:creationId xmlns:p14="http://schemas.microsoft.com/office/powerpoint/2010/main" val="56718010"/>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continue in our analysis of air conditioning &amp; prices, again the confidence interval is not included with the </a:t>
            </a:r>
            <a:r>
              <a:rPr lang="en-US" dirty="0" err="1"/>
              <a:t>ToolPak</a:t>
            </a:r>
            <a:r>
              <a:rPr lang="en-US" dirty="0"/>
              <a:t> so we will have to crunch these numbers ourselves. </a:t>
            </a:r>
          </a:p>
        </p:txBody>
      </p:sp>
      <p:sp>
        <p:nvSpPr>
          <p:cNvPr id="4" name="Slide Number Placeholder 3"/>
          <p:cNvSpPr>
            <a:spLocks noGrp="1"/>
          </p:cNvSpPr>
          <p:nvPr>
            <p:ph type="sldNum" sz="quarter" idx="5"/>
          </p:nvPr>
        </p:nvSpPr>
        <p:spPr/>
        <p:txBody>
          <a:bodyPr/>
          <a:lstStyle/>
          <a:p>
            <a:fld id="{FFB500C5-13F7-48FC-8160-C29AECF6C602}" type="slidenum">
              <a:rPr lang="en-US" smtClean="0"/>
              <a:t>108</a:t>
            </a:fld>
            <a:endParaRPr lang="en-US"/>
          </a:p>
        </p:txBody>
      </p:sp>
    </p:spTree>
    <p:extLst>
      <p:ext uri="{BB962C8B-B14F-4D97-AF65-F5344CB8AC3E}">
        <p14:creationId xmlns:p14="http://schemas.microsoft.com/office/powerpoint/2010/main" val="480753439"/>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it’s your turn to build on your analysis from the last drill. </a:t>
            </a:r>
          </a:p>
        </p:txBody>
      </p:sp>
      <p:sp>
        <p:nvSpPr>
          <p:cNvPr id="4" name="Slide Number Placeholder 3"/>
          <p:cNvSpPr>
            <a:spLocks noGrp="1"/>
          </p:cNvSpPr>
          <p:nvPr>
            <p:ph type="sldNum" sz="quarter" idx="5"/>
          </p:nvPr>
        </p:nvSpPr>
        <p:spPr/>
        <p:txBody>
          <a:bodyPr/>
          <a:lstStyle/>
          <a:p>
            <a:fld id="{FFB500C5-13F7-48FC-8160-C29AECF6C602}" type="slidenum">
              <a:rPr lang="en-US" smtClean="0"/>
              <a:t>109</a:t>
            </a:fld>
            <a:endParaRPr lang="en-US"/>
          </a:p>
        </p:txBody>
      </p:sp>
    </p:spTree>
    <p:extLst>
      <p:ext uri="{BB962C8B-B14F-4D97-AF65-F5344CB8AC3E}">
        <p14:creationId xmlns:p14="http://schemas.microsoft.com/office/powerpoint/2010/main" val="2620437490"/>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continue in our analysis of air conditioning &amp; prices, again the confidence interval is not included with the </a:t>
            </a:r>
            <a:r>
              <a:rPr lang="en-US" dirty="0" err="1"/>
              <a:t>ToolPak</a:t>
            </a:r>
            <a:r>
              <a:rPr lang="en-US" dirty="0"/>
              <a:t> so we will have to crunch these numbers ourselves. </a:t>
            </a:r>
          </a:p>
        </p:txBody>
      </p:sp>
      <p:sp>
        <p:nvSpPr>
          <p:cNvPr id="4" name="Slide Number Placeholder 3"/>
          <p:cNvSpPr>
            <a:spLocks noGrp="1"/>
          </p:cNvSpPr>
          <p:nvPr>
            <p:ph type="sldNum" sz="quarter" idx="5"/>
          </p:nvPr>
        </p:nvSpPr>
        <p:spPr/>
        <p:txBody>
          <a:bodyPr/>
          <a:lstStyle/>
          <a:p>
            <a:fld id="{FFB500C5-13F7-48FC-8160-C29AECF6C602}" type="slidenum">
              <a:rPr lang="en-US" smtClean="0"/>
              <a:t>110</a:t>
            </a:fld>
            <a:endParaRPr lang="en-US"/>
          </a:p>
        </p:txBody>
      </p:sp>
    </p:spTree>
    <p:extLst>
      <p:ext uri="{BB962C8B-B14F-4D97-AF65-F5344CB8AC3E}">
        <p14:creationId xmlns:p14="http://schemas.microsoft.com/office/powerpoint/2010/main" val="3561479526"/>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That’s great but what about actually taking this analysis to your boss? I don’t think a lot of bosses would want to hear about what your test statistic was and what critical value you used. You instead want to tell some cohesive story about the data analysis.</a:t>
            </a:r>
          </a:p>
          <a:p>
            <a:r>
              <a:rPr lang="en-US" dirty="0"/>
              <a:t>Now this is not a class about storytelling with data, and there are some OLT classes that would help with this, but I know one thing that always tells a good story to managers is MONEY. Money talks, right? So the most you can bring your analysis into actual money, the better. </a:t>
            </a:r>
          </a:p>
          <a:p>
            <a:r>
              <a:rPr lang="en-US" dirty="0"/>
              <a:t>Finally, when in doubt with how to drive home a data story, it’s never a bad idea to visualize your results, so let’s do so with a t-test. </a:t>
            </a:r>
          </a:p>
        </p:txBody>
      </p:sp>
      <p:sp>
        <p:nvSpPr>
          <p:cNvPr id="4" name="Slide Number Placeholder 3"/>
          <p:cNvSpPr>
            <a:spLocks noGrp="1"/>
          </p:cNvSpPr>
          <p:nvPr>
            <p:ph type="sldNum" sz="quarter" idx="5"/>
          </p:nvPr>
        </p:nvSpPr>
        <p:spPr/>
        <p:txBody>
          <a:bodyPr/>
          <a:lstStyle/>
          <a:p>
            <a:fld id="{FFB500C5-13F7-48FC-8160-C29AECF6C602}" type="slidenum">
              <a:rPr lang="en-US" smtClean="0"/>
              <a:t>111</a:t>
            </a:fld>
            <a:endParaRPr lang="en-US"/>
          </a:p>
        </p:txBody>
      </p:sp>
    </p:spTree>
    <p:extLst>
      <p:ext uri="{BB962C8B-B14F-4D97-AF65-F5344CB8AC3E}">
        <p14:creationId xmlns:p14="http://schemas.microsoft.com/office/powerpoint/2010/main" val="601878217"/>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continue with our AC analysis by drawing a picture of the results. </a:t>
            </a:r>
          </a:p>
        </p:txBody>
      </p:sp>
      <p:sp>
        <p:nvSpPr>
          <p:cNvPr id="4" name="Slide Number Placeholder 3"/>
          <p:cNvSpPr>
            <a:spLocks noGrp="1"/>
          </p:cNvSpPr>
          <p:nvPr>
            <p:ph type="sldNum" sz="quarter" idx="5"/>
          </p:nvPr>
        </p:nvSpPr>
        <p:spPr/>
        <p:txBody>
          <a:bodyPr/>
          <a:lstStyle/>
          <a:p>
            <a:fld id="{FFB500C5-13F7-48FC-8160-C29AECF6C602}" type="slidenum">
              <a:rPr lang="en-US" smtClean="0"/>
              <a:t>112</a:t>
            </a:fld>
            <a:endParaRPr lang="en-US"/>
          </a:p>
        </p:txBody>
      </p:sp>
    </p:spTree>
    <p:extLst>
      <p:ext uri="{BB962C8B-B14F-4D97-AF65-F5344CB8AC3E}">
        <p14:creationId xmlns:p14="http://schemas.microsoft.com/office/powerpoint/2010/main" val="2557815014"/>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it’s your turn – notice this is a new variable! </a:t>
            </a:r>
          </a:p>
          <a:p>
            <a:r>
              <a:rPr lang="en-US" dirty="0"/>
              <a:t>This is your chance to run the whole analysis – from </a:t>
            </a:r>
            <a:r>
              <a:rPr lang="en-US" dirty="0" err="1"/>
              <a:t>descriptives</a:t>
            </a:r>
            <a:r>
              <a:rPr lang="en-US" dirty="0"/>
              <a:t> by category to visualization.</a:t>
            </a:r>
          </a:p>
          <a:p>
            <a:r>
              <a:rPr lang="en-US" dirty="0"/>
              <a:t>Parts of this analysis are going to look funky, which was intended </a:t>
            </a:r>
            <a:r>
              <a:rPr lang="en-US" dirty="0">
                <a:sym typeface="Wingdings" panose="05000000000000000000" pitchFamily="2" charset="2"/>
              </a:rPr>
              <a:t>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113</a:t>
            </a:fld>
            <a:endParaRPr lang="en-US"/>
          </a:p>
        </p:txBody>
      </p:sp>
    </p:spTree>
    <p:extLst>
      <p:ext uri="{BB962C8B-B14F-4D97-AF65-F5344CB8AC3E}">
        <p14:creationId xmlns:p14="http://schemas.microsoft.com/office/powerpoint/2010/main" val="1626807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13</a:t>
            </a:fld>
            <a:endParaRPr lang="en-US"/>
          </a:p>
        </p:txBody>
      </p:sp>
    </p:spTree>
    <p:extLst>
      <p:ext uri="{BB962C8B-B14F-4D97-AF65-F5344CB8AC3E}">
        <p14:creationId xmlns:p14="http://schemas.microsoft.com/office/powerpoint/2010/main" val="2807271804"/>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an interesting analysis. There doesn’t appear to be a difference in prices of homes with gas heating, but our sample size of Yes’s is only 26! And guess what, we are looking at a swing of between -$900 and $24,500. So I wouldn’t reject this out of hand just because it’s a .06 p-value. I would want to get a little more Yes data to make this relationship a little more clear.</a:t>
            </a:r>
          </a:p>
          <a:p>
            <a:r>
              <a:rPr lang="en-US" dirty="0"/>
              <a:t>So, this analysis is just a guide, it’s not the be-all, end-all! </a:t>
            </a:r>
          </a:p>
        </p:txBody>
      </p:sp>
      <p:sp>
        <p:nvSpPr>
          <p:cNvPr id="4" name="Slide Number Placeholder 3"/>
          <p:cNvSpPr>
            <a:spLocks noGrp="1"/>
          </p:cNvSpPr>
          <p:nvPr>
            <p:ph type="sldNum" sz="quarter" idx="5"/>
          </p:nvPr>
        </p:nvSpPr>
        <p:spPr/>
        <p:txBody>
          <a:bodyPr/>
          <a:lstStyle/>
          <a:p>
            <a:fld id="{FFB500C5-13F7-48FC-8160-C29AECF6C602}" type="slidenum">
              <a:rPr lang="en-US" smtClean="0"/>
              <a:t>114</a:t>
            </a:fld>
            <a:endParaRPr lang="en-US"/>
          </a:p>
        </p:txBody>
      </p:sp>
    </p:spTree>
    <p:extLst>
      <p:ext uri="{BB962C8B-B14F-4D97-AF65-F5344CB8AC3E}">
        <p14:creationId xmlns:p14="http://schemas.microsoft.com/office/powerpoint/2010/main" val="2119438052"/>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are done with t-tests, any questions!</a:t>
            </a:r>
          </a:p>
          <a:p>
            <a:r>
              <a:rPr lang="en-US" dirty="0"/>
              <a:t>On to the conclusion. </a:t>
            </a:r>
          </a:p>
        </p:txBody>
      </p:sp>
      <p:sp>
        <p:nvSpPr>
          <p:cNvPr id="4" name="Slide Number Placeholder 3"/>
          <p:cNvSpPr>
            <a:spLocks noGrp="1"/>
          </p:cNvSpPr>
          <p:nvPr>
            <p:ph type="sldNum" sz="quarter" idx="5"/>
          </p:nvPr>
        </p:nvSpPr>
        <p:spPr/>
        <p:txBody>
          <a:bodyPr/>
          <a:lstStyle/>
          <a:p>
            <a:fld id="{FFB500C5-13F7-48FC-8160-C29AECF6C602}" type="slidenum">
              <a:rPr lang="en-US" smtClean="0"/>
              <a:t>115</a:t>
            </a:fld>
            <a:endParaRPr lang="en-US"/>
          </a:p>
        </p:txBody>
      </p:sp>
    </p:spTree>
    <p:extLst>
      <p:ext uri="{BB962C8B-B14F-4D97-AF65-F5344CB8AC3E}">
        <p14:creationId xmlns:p14="http://schemas.microsoft.com/office/powerpoint/2010/main" val="299880080"/>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continue learning, a few options:</a:t>
            </a:r>
          </a:p>
          <a:p>
            <a:pPr marL="171450" indent="-171450">
              <a:buFontTx/>
              <a:buChar char="-"/>
            </a:pPr>
            <a:r>
              <a:rPr lang="en-US" dirty="0"/>
              <a:t>First, I have collected some datasets that have the right “ingredients” in them for a satisfying t-test, have at them!</a:t>
            </a:r>
          </a:p>
          <a:p>
            <a:pPr marL="171450" indent="-171450">
              <a:buFontTx/>
              <a:buChar char="-"/>
            </a:pPr>
            <a:r>
              <a:rPr lang="en-US" dirty="0"/>
              <a:t>Second, what we really didn’t get into was </a:t>
            </a:r>
            <a:r>
              <a:rPr lang="en-US" i="1" dirty="0"/>
              <a:t>how </a:t>
            </a:r>
            <a:r>
              <a:rPr lang="en-US" i="0" dirty="0"/>
              <a:t>to sample this data to come up with reliable results in the first place. This gets into concepts like sampling bias and more broadly experimental design. This seems like it would be rather academic but actually is a pretty valuable business skill to have especially in the context of A/B tests. </a:t>
            </a:r>
          </a:p>
          <a:p>
            <a:pPr marL="171450" indent="-171450">
              <a:buFontTx/>
              <a:buChar char="-"/>
            </a:pPr>
            <a:r>
              <a:rPr lang="en-US" i="0" dirty="0"/>
              <a:t>We’ve also only scratched the surface of inferential statistics, that is, comparing the means of two somewhat normally-distributed categories, there are quite a few other tests to be aware of, again “different recipes for different ingredients.”</a:t>
            </a:r>
          </a:p>
          <a:p>
            <a:pPr marL="171450" indent="-171450">
              <a:buFontTx/>
              <a:buChar char="-"/>
            </a:pPr>
            <a:r>
              <a:rPr lang="en-US" i="0" dirty="0"/>
              <a:t>Finally the linear regression is the Mac-daddy of classical statistics and in many ways is a link between classical statistics and more modern machine learning techniques. </a:t>
            </a:r>
          </a:p>
          <a:p>
            <a:pPr marL="0" indent="0">
              <a:buFontTx/>
              <a:buNone/>
            </a:pPr>
            <a:r>
              <a:rPr lang="en-US" i="0" dirty="0"/>
              <a:t>A couple of books that are on OLT which will help you on this learning path: </a:t>
            </a:r>
          </a:p>
        </p:txBody>
      </p:sp>
      <p:sp>
        <p:nvSpPr>
          <p:cNvPr id="4" name="Slide Number Placeholder 3"/>
          <p:cNvSpPr>
            <a:spLocks noGrp="1"/>
          </p:cNvSpPr>
          <p:nvPr>
            <p:ph type="sldNum" sz="quarter" idx="5"/>
          </p:nvPr>
        </p:nvSpPr>
        <p:spPr/>
        <p:txBody>
          <a:bodyPr/>
          <a:lstStyle/>
          <a:p>
            <a:fld id="{FFB500C5-13F7-48FC-8160-C29AECF6C602}" type="slidenum">
              <a:rPr lang="en-US" smtClean="0"/>
              <a:t>117</a:t>
            </a:fld>
            <a:endParaRPr lang="en-US"/>
          </a:p>
        </p:txBody>
      </p:sp>
    </p:spTree>
    <p:extLst>
      <p:ext uri="{BB962C8B-B14F-4D97-AF65-F5344CB8AC3E}">
        <p14:creationId xmlns:p14="http://schemas.microsoft.com/office/powerpoint/2010/main" val="480504397"/>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this is a pretty comprehensive look at doing statistics in Excel, this will indeed take you all the way through into linear regression, using Excel. </a:t>
            </a:r>
          </a:p>
        </p:txBody>
      </p:sp>
      <p:sp>
        <p:nvSpPr>
          <p:cNvPr id="4" name="Slide Number Placeholder 3"/>
          <p:cNvSpPr>
            <a:spLocks noGrp="1"/>
          </p:cNvSpPr>
          <p:nvPr>
            <p:ph type="sldNum" sz="quarter" idx="5"/>
          </p:nvPr>
        </p:nvSpPr>
        <p:spPr/>
        <p:txBody>
          <a:bodyPr/>
          <a:lstStyle/>
          <a:p>
            <a:fld id="{FFB500C5-13F7-48FC-8160-C29AECF6C602}" type="slidenum">
              <a:rPr lang="en-US" smtClean="0"/>
              <a:t>118</a:t>
            </a:fld>
            <a:endParaRPr lang="en-US"/>
          </a:p>
        </p:txBody>
      </p:sp>
    </p:spTree>
    <p:extLst>
      <p:ext uri="{BB962C8B-B14F-4D97-AF65-F5344CB8AC3E}">
        <p14:creationId xmlns:p14="http://schemas.microsoft.com/office/powerpoint/2010/main" val="316071591"/>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more “modern” approach to statistical analysis in Excel and will show you techniques like clustering, naïve Bayes, and things that you might not have thought possible in Excel, but again by learning them in Excel you get a really hands-on look at how these algorithms work that you may not necessarily get in R or Python (I quoted from this book way at the beginning in explaining why we would want to learn this stuff in Excel!)</a:t>
            </a:r>
          </a:p>
          <a:p>
            <a:r>
              <a:rPr lang="en-US" dirty="0"/>
              <a:t>The final chapter of this book does show you how to move into R from spreadsheets which is not a bad idea when you want to “productionize” what you have learned, but spreadsheets are really an awesome learning tool. </a:t>
            </a:r>
          </a:p>
        </p:txBody>
      </p:sp>
      <p:sp>
        <p:nvSpPr>
          <p:cNvPr id="4" name="Slide Number Placeholder 3"/>
          <p:cNvSpPr>
            <a:spLocks noGrp="1"/>
          </p:cNvSpPr>
          <p:nvPr>
            <p:ph type="sldNum" sz="quarter" idx="5"/>
          </p:nvPr>
        </p:nvSpPr>
        <p:spPr/>
        <p:txBody>
          <a:bodyPr/>
          <a:lstStyle/>
          <a:p>
            <a:fld id="{FFB500C5-13F7-48FC-8160-C29AECF6C602}" type="slidenum">
              <a:rPr lang="en-US" smtClean="0"/>
              <a:t>119</a:t>
            </a:fld>
            <a:endParaRPr lang="en-US"/>
          </a:p>
        </p:txBody>
      </p:sp>
    </p:spTree>
    <p:extLst>
      <p:ext uri="{BB962C8B-B14F-4D97-AF65-F5344CB8AC3E}">
        <p14:creationId xmlns:p14="http://schemas.microsoft.com/office/powerpoint/2010/main" val="2954757128"/>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Thanks for coming! Feel free to contact me anytime, find me on LinkedIn, I also write frequently on this stuff so check out my website too. </a:t>
            </a:r>
          </a:p>
        </p:txBody>
      </p:sp>
      <p:sp>
        <p:nvSpPr>
          <p:cNvPr id="4" name="Slide Number Placeholder 3"/>
          <p:cNvSpPr>
            <a:spLocks noGrp="1"/>
          </p:cNvSpPr>
          <p:nvPr>
            <p:ph type="sldNum" sz="quarter" idx="5"/>
          </p:nvPr>
        </p:nvSpPr>
        <p:spPr/>
        <p:txBody>
          <a:bodyPr/>
          <a:lstStyle/>
          <a:p>
            <a:fld id="{FFB500C5-13F7-48FC-8160-C29AECF6C602}" type="slidenum">
              <a:rPr lang="en-US" smtClean="0"/>
              <a:t>120</a:t>
            </a:fld>
            <a:endParaRPr lang="en-US"/>
          </a:p>
        </p:txBody>
      </p:sp>
    </p:spTree>
    <p:extLst>
      <p:ext uri="{BB962C8B-B14F-4D97-AF65-F5344CB8AC3E}">
        <p14:creationId xmlns:p14="http://schemas.microsoft.com/office/powerpoint/2010/main" val="2404527324"/>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final questions? </a:t>
            </a:r>
          </a:p>
        </p:txBody>
      </p:sp>
      <p:sp>
        <p:nvSpPr>
          <p:cNvPr id="4" name="Slide Number Placeholder 3"/>
          <p:cNvSpPr>
            <a:spLocks noGrp="1"/>
          </p:cNvSpPr>
          <p:nvPr>
            <p:ph type="sldNum" sz="quarter" idx="5"/>
          </p:nvPr>
        </p:nvSpPr>
        <p:spPr/>
        <p:txBody>
          <a:bodyPr/>
          <a:lstStyle/>
          <a:p>
            <a:fld id="{FFB500C5-13F7-48FC-8160-C29AECF6C602}" type="slidenum">
              <a:rPr lang="en-US" smtClean="0"/>
              <a:t>121</a:t>
            </a:fld>
            <a:endParaRPr lang="en-US"/>
          </a:p>
        </p:txBody>
      </p:sp>
    </p:spTree>
    <p:extLst>
      <p:ext uri="{BB962C8B-B14F-4D97-AF65-F5344CB8AC3E}">
        <p14:creationId xmlns:p14="http://schemas.microsoft.com/office/powerpoint/2010/main" val="7374227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14</a:t>
            </a:fld>
            <a:endParaRPr lang="en-US"/>
          </a:p>
        </p:txBody>
      </p:sp>
    </p:spTree>
    <p:extLst>
      <p:ext uri="{BB962C8B-B14F-4D97-AF65-F5344CB8AC3E}">
        <p14:creationId xmlns:p14="http://schemas.microsoft.com/office/powerpoint/2010/main" val="38405225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take an example here, and don’t forget about the demo notes! </a:t>
            </a:r>
          </a:p>
        </p:txBody>
      </p:sp>
      <p:sp>
        <p:nvSpPr>
          <p:cNvPr id="4" name="Slide Number Placeholder 3"/>
          <p:cNvSpPr>
            <a:spLocks noGrp="1"/>
          </p:cNvSpPr>
          <p:nvPr>
            <p:ph type="sldNum" sz="quarter" idx="5"/>
          </p:nvPr>
        </p:nvSpPr>
        <p:spPr/>
        <p:txBody>
          <a:bodyPr/>
          <a:lstStyle/>
          <a:p>
            <a:fld id="{FFB500C5-13F7-48FC-8160-C29AECF6C602}" type="slidenum">
              <a:rPr lang="en-US" smtClean="0"/>
              <a:t>15</a:t>
            </a:fld>
            <a:endParaRPr lang="en-US"/>
          </a:p>
        </p:txBody>
      </p:sp>
    </p:spTree>
    <p:extLst>
      <p:ext uri="{BB962C8B-B14F-4D97-AF65-F5344CB8AC3E}">
        <p14:creationId xmlns:p14="http://schemas.microsoft.com/office/powerpoint/2010/main" val="11461460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Update! </a:t>
            </a:r>
          </a:p>
          <a:p>
            <a:r>
              <a:rPr lang="en-US" dirty="0"/>
              <a:t>When we get a dataset, we want to see the kinds of variables we have. Think of each variable as like an ingredient. And based on those ingredients we can make different dishes. Like a “Chopped” competition. </a:t>
            </a:r>
          </a:p>
        </p:txBody>
      </p:sp>
      <p:sp>
        <p:nvSpPr>
          <p:cNvPr id="4" name="Slide Number Placeholder 3"/>
          <p:cNvSpPr>
            <a:spLocks noGrp="1"/>
          </p:cNvSpPr>
          <p:nvPr>
            <p:ph type="sldNum" sz="quarter" idx="5"/>
          </p:nvPr>
        </p:nvSpPr>
        <p:spPr/>
        <p:txBody>
          <a:bodyPr/>
          <a:lstStyle/>
          <a:p>
            <a:fld id="{FFB500C5-13F7-48FC-8160-C29AECF6C602}" type="slidenum">
              <a:rPr lang="en-US" smtClean="0"/>
              <a:t>16</a:t>
            </a:fld>
            <a:endParaRPr lang="en-US"/>
          </a:p>
        </p:txBody>
      </p:sp>
    </p:spTree>
    <p:extLst>
      <p:ext uri="{BB962C8B-B14F-4D97-AF65-F5344CB8AC3E}">
        <p14:creationId xmlns:p14="http://schemas.microsoft.com/office/powerpoint/2010/main" val="16662774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Basic overview of the types of variables:</a:t>
            </a:r>
          </a:p>
          <a:p>
            <a:pPr marL="171450" indent="-171450">
              <a:buFontTx/>
              <a:buChar char="-"/>
            </a:pPr>
            <a:r>
              <a:rPr lang="en-US" dirty="0"/>
              <a:t>Broad split b/w categorical and quantitative</a:t>
            </a:r>
          </a:p>
          <a:p>
            <a:pPr marL="171450" indent="-171450">
              <a:buFontTx/>
              <a:buChar char="-"/>
            </a:pPr>
            <a:r>
              <a:rPr lang="en-US" dirty="0"/>
              <a:t>First, categorical. For these, there are a fixed number of values that variable can take:</a:t>
            </a:r>
          </a:p>
          <a:p>
            <a:pPr marL="0" indent="0">
              <a:buFontTx/>
              <a:buNone/>
            </a:pPr>
            <a:r>
              <a:rPr lang="en-US" dirty="0"/>
              <a:t>   - In the case of binary, it’s two (yes/no, black/white)</a:t>
            </a:r>
          </a:p>
          <a:p>
            <a:pPr marL="0" indent="0">
              <a:buFontTx/>
              <a:buNone/>
            </a:pPr>
            <a:r>
              <a:rPr lang="en-US" dirty="0"/>
              <a:t>   - Nominal can have more than two, think of all 50 states, or 7 days of the week</a:t>
            </a:r>
          </a:p>
          <a:p>
            <a:pPr marL="0" indent="0">
              <a:buFontTx/>
              <a:buNone/>
            </a:pPr>
            <a:r>
              <a:rPr lang="en-US" dirty="0"/>
              <a:t>   - For ordinal, order matters, consider Freshman/Sophomore/Junior/Senior. However this corresponds to years 1, 2, 3, 4, so these can be numbers too!</a:t>
            </a:r>
          </a:p>
          <a:p>
            <a:pPr marL="171450" indent="-171450">
              <a:buFontTx/>
              <a:buChar char="-"/>
            </a:pPr>
            <a:r>
              <a:rPr lang="en-US" dirty="0"/>
              <a:t>Then, quantitative. These are numeric</a:t>
            </a:r>
          </a:p>
          <a:p>
            <a:pPr marL="0" indent="0">
              <a:buFontTx/>
              <a:buNone/>
            </a:pPr>
            <a:r>
              <a:rPr lang="en-US" dirty="0"/>
              <a:t>   - With a difference that with discrete, there are only a certain number of values that can be taken, for example, you can’t have 2.5 children, but we often use that as a statistical convenience, so you will see there is some wiggle room here.</a:t>
            </a:r>
          </a:p>
          <a:p>
            <a:pPr marL="0" indent="0">
              <a:buFontTx/>
              <a:buNone/>
            </a:pPr>
            <a:r>
              <a:rPr lang="en-US" dirty="0"/>
              <a:t>- Finally, continuous – this is the one for which there can be any possible value. Height/weight/blood pressure. A lot of things in the natural world. Also money is for all intents &amp; purposes continuous. </a:t>
            </a:r>
          </a:p>
        </p:txBody>
      </p:sp>
      <p:sp>
        <p:nvSpPr>
          <p:cNvPr id="4" name="Slide Number Placeholder 3"/>
          <p:cNvSpPr>
            <a:spLocks noGrp="1"/>
          </p:cNvSpPr>
          <p:nvPr>
            <p:ph type="sldNum" sz="quarter" idx="5"/>
          </p:nvPr>
        </p:nvSpPr>
        <p:spPr/>
        <p:txBody>
          <a:bodyPr/>
          <a:lstStyle/>
          <a:p>
            <a:fld id="{FFB500C5-13F7-48FC-8160-C29AECF6C602}" type="slidenum">
              <a:rPr lang="en-US" smtClean="0"/>
              <a:t>17</a:t>
            </a:fld>
            <a:endParaRPr lang="en-US"/>
          </a:p>
        </p:txBody>
      </p:sp>
    </p:spTree>
    <p:extLst>
      <p:ext uri="{BB962C8B-B14F-4D97-AF65-F5344CB8AC3E}">
        <p14:creationId xmlns:p14="http://schemas.microsoft.com/office/powerpoint/2010/main" val="28774299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Update   </a:t>
            </a:r>
          </a:p>
          <a:p>
            <a:endParaRPr lang="en-US" dirty="0"/>
          </a:p>
          <a:p>
            <a:r>
              <a:rPr lang="en-US" dirty="0"/>
              <a:t>Basic overview of the types of variables:</a:t>
            </a:r>
          </a:p>
          <a:p>
            <a:pPr marL="171450" indent="-171450">
              <a:buFontTx/>
              <a:buChar char="-"/>
            </a:pPr>
            <a:r>
              <a:rPr lang="en-US" dirty="0"/>
              <a:t>Broad split b/w categorical and quantitative</a:t>
            </a:r>
          </a:p>
          <a:p>
            <a:pPr marL="171450" indent="-171450">
              <a:buFontTx/>
              <a:buChar char="-"/>
            </a:pPr>
            <a:r>
              <a:rPr lang="en-US" dirty="0"/>
              <a:t>First, categorical. For these, there are a fixed number of values that variable can take:</a:t>
            </a:r>
          </a:p>
          <a:p>
            <a:pPr marL="0" indent="0">
              <a:buFontTx/>
              <a:buNone/>
            </a:pPr>
            <a:r>
              <a:rPr lang="en-US" dirty="0"/>
              <a:t>   - In the case of binary, it’s two (yes/no, black/white)</a:t>
            </a:r>
          </a:p>
          <a:p>
            <a:pPr marL="0" indent="0">
              <a:buFontTx/>
              <a:buNone/>
            </a:pPr>
            <a:r>
              <a:rPr lang="en-US" dirty="0"/>
              <a:t>   - Nominal can have more than two, think of all 50 states, or 7 days of the week</a:t>
            </a:r>
          </a:p>
          <a:p>
            <a:pPr marL="0" indent="0">
              <a:buFontTx/>
              <a:buNone/>
            </a:pPr>
            <a:r>
              <a:rPr lang="en-US" dirty="0"/>
              <a:t>   - For ordinal, order matters, consider Freshman/Sophomore/Junior/Senior. However this corresponds to years 1, 2, 3, 4, so these can be numbers too!</a:t>
            </a:r>
          </a:p>
          <a:p>
            <a:pPr marL="171450" indent="-171450">
              <a:buFontTx/>
              <a:buChar char="-"/>
            </a:pPr>
            <a:r>
              <a:rPr lang="en-US" dirty="0"/>
              <a:t>Then, quantitative. These are numeric</a:t>
            </a:r>
          </a:p>
          <a:p>
            <a:pPr marL="0" indent="0">
              <a:buFontTx/>
              <a:buNone/>
            </a:pPr>
            <a:r>
              <a:rPr lang="en-US" dirty="0"/>
              <a:t>   - With a difference that with discrete, there are only a certain number of values that can be taken, for example, you can’t have 2.5 children, but we often use that as a statistical convenience, so you will see there is some wiggle room here.</a:t>
            </a:r>
          </a:p>
          <a:p>
            <a:pPr marL="0" indent="0">
              <a:buFontTx/>
              <a:buNone/>
            </a:pPr>
            <a:r>
              <a:rPr lang="en-US" dirty="0"/>
              <a:t>- Finally, continuous – this is the one for which there can be any possible value. Height/weight/blood pressure. A lot of things in the natural world. Also money is for all intents &amp; purposes continuous. </a:t>
            </a:r>
          </a:p>
        </p:txBody>
      </p:sp>
      <p:sp>
        <p:nvSpPr>
          <p:cNvPr id="4" name="Slide Number Placeholder 3"/>
          <p:cNvSpPr>
            <a:spLocks noGrp="1"/>
          </p:cNvSpPr>
          <p:nvPr>
            <p:ph type="sldNum" sz="quarter" idx="5"/>
          </p:nvPr>
        </p:nvSpPr>
        <p:spPr/>
        <p:txBody>
          <a:bodyPr/>
          <a:lstStyle/>
          <a:p>
            <a:fld id="{FFB500C5-13F7-48FC-8160-C29AECF6C602}" type="slidenum">
              <a:rPr lang="en-US" smtClean="0"/>
              <a:t>18</a:t>
            </a:fld>
            <a:endParaRPr lang="en-US"/>
          </a:p>
        </p:txBody>
      </p:sp>
    </p:spTree>
    <p:extLst>
      <p:ext uri="{BB962C8B-B14F-4D97-AF65-F5344CB8AC3E}">
        <p14:creationId xmlns:p14="http://schemas.microsoft.com/office/powerpoint/2010/main" val="24879708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Update   </a:t>
            </a:r>
          </a:p>
          <a:p>
            <a:endParaRPr lang="en-US" dirty="0"/>
          </a:p>
          <a:p>
            <a:r>
              <a:rPr lang="en-US" dirty="0"/>
              <a:t>Basic overview of the types of variables:</a:t>
            </a:r>
          </a:p>
          <a:p>
            <a:pPr marL="171450" indent="-171450">
              <a:buFontTx/>
              <a:buChar char="-"/>
            </a:pPr>
            <a:r>
              <a:rPr lang="en-US" dirty="0"/>
              <a:t>Broad split b/w categorical and quantitative</a:t>
            </a:r>
          </a:p>
          <a:p>
            <a:pPr marL="171450" indent="-171450">
              <a:buFontTx/>
              <a:buChar char="-"/>
            </a:pPr>
            <a:r>
              <a:rPr lang="en-US" dirty="0"/>
              <a:t>First, categorical. For these, there are a fixed number of values that variable can take:</a:t>
            </a:r>
          </a:p>
          <a:p>
            <a:pPr marL="0" indent="0">
              <a:buFontTx/>
              <a:buNone/>
            </a:pPr>
            <a:r>
              <a:rPr lang="en-US" dirty="0"/>
              <a:t>   - In the case of binary, it’s two (yes/no, black/white)</a:t>
            </a:r>
          </a:p>
          <a:p>
            <a:pPr marL="0" indent="0">
              <a:buFontTx/>
              <a:buNone/>
            </a:pPr>
            <a:r>
              <a:rPr lang="en-US" dirty="0"/>
              <a:t>   - Nominal can have more than two, think of all 50 states, or 7 days of the week</a:t>
            </a:r>
          </a:p>
          <a:p>
            <a:pPr marL="0" indent="0">
              <a:buFontTx/>
              <a:buNone/>
            </a:pPr>
            <a:r>
              <a:rPr lang="en-US" dirty="0"/>
              <a:t>   - For ordinal, order matters, consider Freshman/Sophomore/Junior/Senior. However this corresponds to years 1, 2, 3, 4, so these can be numbers too!</a:t>
            </a:r>
          </a:p>
          <a:p>
            <a:pPr marL="171450" indent="-171450">
              <a:buFontTx/>
              <a:buChar char="-"/>
            </a:pPr>
            <a:r>
              <a:rPr lang="en-US" dirty="0"/>
              <a:t>Then, quantitative. These are numeric</a:t>
            </a:r>
          </a:p>
          <a:p>
            <a:pPr marL="0" indent="0">
              <a:buFontTx/>
              <a:buNone/>
            </a:pPr>
            <a:r>
              <a:rPr lang="en-US" dirty="0"/>
              <a:t>   - With a difference that with discrete, there are only a certain number of values that can be taken, for example, you can’t have 2.5 children, but we often use that as a statistical convenience, so you will see there is some wiggle room here.</a:t>
            </a:r>
          </a:p>
          <a:p>
            <a:pPr marL="0" indent="0">
              <a:buFontTx/>
              <a:buNone/>
            </a:pPr>
            <a:r>
              <a:rPr lang="en-US" dirty="0"/>
              <a:t>- Finally, continuous – this is the one for which there can be any possible value. Height/weight/blood pressure. A lot of things in the natural world. Also money is for all intents &amp; purposes continuous. </a:t>
            </a:r>
          </a:p>
        </p:txBody>
      </p:sp>
      <p:sp>
        <p:nvSpPr>
          <p:cNvPr id="4" name="Slide Number Placeholder 3"/>
          <p:cNvSpPr>
            <a:spLocks noGrp="1"/>
          </p:cNvSpPr>
          <p:nvPr>
            <p:ph type="sldNum" sz="quarter" idx="5"/>
          </p:nvPr>
        </p:nvSpPr>
        <p:spPr/>
        <p:txBody>
          <a:bodyPr/>
          <a:lstStyle/>
          <a:p>
            <a:fld id="{FFB500C5-13F7-48FC-8160-C29AECF6C602}" type="slidenum">
              <a:rPr lang="en-US" smtClean="0"/>
              <a:t>19</a:t>
            </a:fld>
            <a:endParaRPr lang="en-US"/>
          </a:p>
        </p:txBody>
      </p:sp>
    </p:spTree>
    <p:extLst>
      <p:ext uri="{BB962C8B-B14F-4D97-AF65-F5344CB8AC3E}">
        <p14:creationId xmlns:p14="http://schemas.microsoft.com/office/powerpoint/2010/main" val="41208573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Update! </a:t>
            </a:r>
          </a:p>
          <a:p>
            <a:r>
              <a:rPr lang="en-US" dirty="0"/>
              <a:t>When we get a dataset, we want to see the kinds of variables we have. Think of each variable as like an ingredient. And based on those ingredients we can make different dishes. Like a “Chopped” competition. </a:t>
            </a:r>
          </a:p>
        </p:txBody>
      </p:sp>
      <p:sp>
        <p:nvSpPr>
          <p:cNvPr id="4" name="Slide Number Placeholder 3"/>
          <p:cNvSpPr>
            <a:spLocks noGrp="1"/>
          </p:cNvSpPr>
          <p:nvPr>
            <p:ph type="sldNum" sz="quarter" idx="5"/>
          </p:nvPr>
        </p:nvSpPr>
        <p:spPr/>
        <p:txBody>
          <a:bodyPr/>
          <a:lstStyle/>
          <a:p>
            <a:fld id="{FFB500C5-13F7-48FC-8160-C29AECF6C602}" type="slidenum">
              <a:rPr lang="en-US" smtClean="0"/>
              <a:t>20</a:t>
            </a:fld>
            <a:endParaRPr lang="en-US"/>
          </a:p>
        </p:txBody>
      </p:sp>
    </p:spTree>
    <p:extLst>
      <p:ext uri="{BB962C8B-B14F-4D97-AF65-F5344CB8AC3E}">
        <p14:creationId xmlns:p14="http://schemas.microsoft.com/office/powerpoint/2010/main" val="413003811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Update   </a:t>
            </a:r>
          </a:p>
          <a:p>
            <a:endParaRPr lang="en-US" dirty="0"/>
          </a:p>
          <a:p>
            <a:r>
              <a:rPr lang="en-US" dirty="0"/>
              <a:t>Basic overview of the types of variables:</a:t>
            </a:r>
          </a:p>
          <a:p>
            <a:pPr marL="171450" indent="-171450">
              <a:buFontTx/>
              <a:buChar char="-"/>
            </a:pPr>
            <a:r>
              <a:rPr lang="en-US" dirty="0"/>
              <a:t>Broad split b/w categorical and quantitative</a:t>
            </a:r>
          </a:p>
          <a:p>
            <a:pPr marL="171450" indent="-171450">
              <a:buFontTx/>
              <a:buChar char="-"/>
            </a:pPr>
            <a:r>
              <a:rPr lang="en-US" dirty="0"/>
              <a:t>First, categorical. For these, there are a fixed number of values that variable can take:</a:t>
            </a:r>
          </a:p>
          <a:p>
            <a:pPr marL="0" indent="0">
              <a:buFontTx/>
              <a:buNone/>
            </a:pPr>
            <a:r>
              <a:rPr lang="en-US" dirty="0"/>
              <a:t>   - In the case of binary, it’s two (yes/no, black/white)</a:t>
            </a:r>
          </a:p>
          <a:p>
            <a:pPr marL="0" indent="0">
              <a:buFontTx/>
              <a:buNone/>
            </a:pPr>
            <a:r>
              <a:rPr lang="en-US" dirty="0"/>
              <a:t>   - Nominal can have more than two, think of all 50 states, or 7 days of the week</a:t>
            </a:r>
          </a:p>
          <a:p>
            <a:pPr marL="0" indent="0">
              <a:buFontTx/>
              <a:buNone/>
            </a:pPr>
            <a:r>
              <a:rPr lang="en-US" dirty="0"/>
              <a:t>   - For ordinal, order matters, consider Freshman/Sophomore/Junior/Senior. However this corresponds to years 1, 2, 3, 4, so these can be numbers too!</a:t>
            </a:r>
          </a:p>
          <a:p>
            <a:pPr marL="171450" indent="-171450">
              <a:buFontTx/>
              <a:buChar char="-"/>
            </a:pPr>
            <a:r>
              <a:rPr lang="en-US" dirty="0"/>
              <a:t>Then, quantitative. These are numeric</a:t>
            </a:r>
          </a:p>
          <a:p>
            <a:pPr marL="0" indent="0">
              <a:buFontTx/>
              <a:buNone/>
            </a:pPr>
            <a:r>
              <a:rPr lang="en-US" dirty="0"/>
              <a:t>   - With a difference that with discrete, there are only a certain number of values that can be taken, for example, you can’t have 2.5 children, but we often use that as a statistical convenience, so you will see there is some wiggle room here.</a:t>
            </a:r>
          </a:p>
          <a:p>
            <a:pPr marL="0" indent="0">
              <a:buFontTx/>
              <a:buNone/>
            </a:pPr>
            <a:r>
              <a:rPr lang="en-US" dirty="0"/>
              <a:t>- Finally, continuous – this is the one for which there can be any possible value. Height/weight/blood pressure. A lot of things in the natural world. Also money is for all intents &amp; purposes continuous. </a:t>
            </a:r>
          </a:p>
        </p:txBody>
      </p:sp>
      <p:sp>
        <p:nvSpPr>
          <p:cNvPr id="4" name="Slide Number Placeholder 3"/>
          <p:cNvSpPr>
            <a:spLocks noGrp="1"/>
          </p:cNvSpPr>
          <p:nvPr>
            <p:ph type="sldNum" sz="quarter" idx="5"/>
          </p:nvPr>
        </p:nvSpPr>
        <p:spPr/>
        <p:txBody>
          <a:bodyPr/>
          <a:lstStyle/>
          <a:p>
            <a:fld id="{FFB500C5-13F7-48FC-8160-C29AECF6C602}" type="slidenum">
              <a:rPr lang="en-US" smtClean="0"/>
              <a:t>21</a:t>
            </a:fld>
            <a:endParaRPr lang="en-US"/>
          </a:p>
        </p:txBody>
      </p:sp>
    </p:spTree>
    <p:extLst>
      <p:ext uri="{BB962C8B-B14F-4D97-AF65-F5344CB8AC3E}">
        <p14:creationId xmlns:p14="http://schemas.microsoft.com/office/powerpoint/2010/main" val="22789176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the rise of data science programming in R and Python it seems silly to want to do this in Excel but we can really get hands-on this way. We get a lot more up close and personal analysis of the data. </a:t>
            </a:r>
          </a:p>
        </p:txBody>
      </p:sp>
      <p:sp>
        <p:nvSpPr>
          <p:cNvPr id="4" name="Slide Number Placeholder 3"/>
          <p:cNvSpPr>
            <a:spLocks noGrp="1"/>
          </p:cNvSpPr>
          <p:nvPr>
            <p:ph type="sldNum" sz="quarter" idx="5"/>
          </p:nvPr>
        </p:nvSpPr>
        <p:spPr/>
        <p:txBody>
          <a:bodyPr/>
          <a:lstStyle/>
          <a:p>
            <a:fld id="{FFB500C5-13F7-48FC-8160-C29AECF6C602}" type="slidenum">
              <a:rPr lang="en-US" smtClean="0"/>
              <a:t>4</a:t>
            </a:fld>
            <a:endParaRPr lang="en-US"/>
          </a:p>
        </p:txBody>
      </p:sp>
    </p:spTree>
    <p:extLst>
      <p:ext uri="{BB962C8B-B14F-4D97-AF65-F5344CB8AC3E}">
        <p14:creationId xmlns:p14="http://schemas.microsoft.com/office/powerpoint/2010/main" val="190437276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take an example here, and don’t forget about the demo notes! </a:t>
            </a:r>
          </a:p>
        </p:txBody>
      </p:sp>
      <p:sp>
        <p:nvSpPr>
          <p:cNvPr id="4" name="Slide Number Placeholder 3"/>
          <p:cNvSpPr>
            <a:spLocks noGrp="1"/>
          </p:cNvSpPr>
          <p:nvPr>
            <p:ph type="sldNum" sz="quarter" idx="5"/>
          </p:nvPr>
        </p:nvSpPr>
        <p:spPr/>
        <p:txBody>
          <a:bodyPr/>
          <a:lstStyle/>
          <a:p>
            <a:fld id="{FFB500C5-13F7-48FC-8160-C29AECF6C602}" type="slidenum">
              <a:rPr lang="en-US" smtClean="0"/>
              <a:t>22</a:t>
            </a:fld>
            <a:endParaRPr lang="en-US"/>
          </a:p>
        </p:txBody>
      </p:sp>
    </p:spTree>
    <p:extLst>
      <p:ext uri="{BB962C8B-B14F-4D97-AF65-F5344CB8AC3E}">
        <p14:creationId xmlns:p14="http://schemas.microsoft.com/office/powerpoint/2010/main" val="299361864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take an example here, and don’t forget about the demo notes! </a:t>
            </a:r>
          </a:p>
        </p:txBody>
      </p:sp>
      <p:sp>
        <p:nvSpPr>
          <p:cNvPr id="4" name="Slide Number Placeholder 3"/>
          <p:cNvSpPr>
            <a:spLocks noGrp="1"/>
          </p:cNvSpPr>
          <p:nvPr>
            <p:ph type="sldNum" sz="quarter" idx="5"/>
          </p:nvPr>
        </p:nvSpPr>
        <p:spPr/>
        <p:txBody>
          <a:bodyPr/>
          <a:lstStyle/>
          <a:p>
            <a:fld id="{FFB500C5-13F7-48FC-8160-C29AECF6C602}" type="slidenum">
              <a:rPr lang="en-US" smtClean="0"/>
              <a:t>23</a:t>
            </a:fld>
            <a:endParaRPr lang="en-US"/>
          </a:p>
        </p:txBody>
      </p:sp>
    </p:spTree>
    <p:extLst>
      <p:ext uri="{BB962C8B-B14F-4D97-AF65-F5344CB8AC3E}">
        <p14:creationId xmlns:p14="http://schemas.microsoft.com/office/powerpoint/2010/main" val="310832008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Your turn to walk through a t-test. </a:t>
            </a:r>
          </a:p>
        </p:txBody>
      </p:sp>
      <p:sp>
        <p:nvSpPr>
          <p:cNvPr id="4" name="Slide Number Placeholder 3"/>
          <p:cNvSpPr>
            <a:spLocks noGrp="1"/>
          </p:cNvSpPr>
          <p:nvPr>
            <p:ph type="sldNum" sz="quarter" idx="5"/>
          </p:nvPr>
        </p:nvSpPr>
        <p:spPr/>
        <p:txBody>
          <a:bodyPr/>
          <a:lstStyle/>
          <a:p>
            <a:fld id="{FFB500C5-13F7-48FC-8160-C29AECF6C602}" type="slidenum">
              <a:rPr lang="en-US" smtClean="0"/>
              <a:t>24</a:t>
            </a:fld>
            <a:endParaRPr lang="en-US"/>
          </a:p>
        </p:txBody>
      </p:sp>
    </p:spTree>
    <p:extLst>
      <p:ext uri="{BB962C8B-B14F-4D97-AF65-F5344CB8AC3E}">
        <p14:creationId xmlns:p14="http://schemas.microsoft.com/office/powerpoint/2010/main" val="256829679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Update   </a:t>
            </a:r>
          </a:p>
          <a:p>
            <a:endParaRPr lang="en-US" dirty="0"/>
          </a:p>
          <a:p>
            <a:r>
              <a:rPr lang="en-US" dirty="0"/>
              <a:t>Basic overview of the types of variables:</a:t>
            </a:r>
          </a:p>
          <a:p>
            <a:pPr marL="171450" indent="-171450">
              <a:buFontTx/>
              <a:buChar char="-"/>
            </a:pPr>
            <a:r>
              <a:rPr lang="en-US" dirty="0"/>
              <a:t>Broad split b/w categorical and quantitative</a:t>
            </a:r>
          </a:p>
          <a:p>
            <a:pPr marL="171450" indent="-171450">
              <a:buFontTx/>
              <a:buChar char="-"/>
            </a:pPr>
            <a:r>
              <a:rPr lang="en-US" dirty="0"/>
              <a:t>First, categorical. For these, there are a fixed number of values that variable can take:</a:t>
            </a:r>
          </a:p>
          <a:p>
            <a:pPr marL="0" indent="0">
              <a:buFontTx/>
              <a:buNone/>
            </a:pPr>
            <a:r>
              <a:rPr lang="en-US" dirty="0"/>
              <a:t>   - In the case of binary, it’s two (yes/no, black/white)</a:t>
            </a:r>
          </a:p>
          <a:p>
            <a:pPr marL="0" indent="0">
              <a:buFontTx/>
              <a:buNone/>
            </a:pPr>
            <a:r>
              <a:rPr lang="en-US" dirty="0"/>
              <a:t>   - Nominal can have more than two, think of all 50 states, or 7 days of the week</a:t>
            </a:r>
          </a:p>
          <a:p>
            <a:pPr marL="0" indent="0">
              <a:buFontTx/>
              <a:buNone/>
            </a:pPr>
            <a:r>
              <a:rPr lang="en-US" dirty="0"/>
              <a:t>   - For ordinal, order matters, consider Freshman/Sophomore/Junior/Senior. However this corresponds to years 1, 2, 3, 4, so these can be numbers too!</a:t>
            </a:r>
          </a:p>
          <a:p>
            <a:pPr marL="171450" indent="-171450">
              <a:buFontTx/>
              <a:buChar char="-"/>
            </a:pPr>
            <a:r>
              <a:rPr lang="en-US" dirty="0"/>
              <a:t>Then, quantitative. These are numeric</a:t>
            </a:r>
          </a:p>
          <a:p>
            <a:pPr marL="0" indent="0">
              <a:buFontTx/>
              <a:buNone/>
            </a:pPr>
            <a:r>
              <a:rPr lang="en-US" dirty="0"/>
              <a:t>   - With a difference that with discrete, there are only a certain number of values that can be taken, for example, you can’t have 2.5 children, but we often use that as a statistical convenience, so you will see there is some wiggle room here.</a:t>
            </a:r>
          </a:p>
          <a:p>
            <a:pPr marL="0" indent="0">
              <a:buFontTx/>
              <a:buNone/>
            </a:pPr>
            <a:r>
              <a:rPr lang="en-US" dirty="0"/>
              <a:t>- Finally, continuous – this is the one for which there can be any possible value. Height/weight/blood pressure. A lot of things in the natural world. Also money is for all intents &amp; purposes continuous. </a:t>
            </a:r>
          </a:p>
        </p:txBody>
      </p:sp>
      <p:sp>
        <p:nvSpPr>
          <p:cNvPr id="4" name="Slide Number Placeholder 3"/>
          <p:cNvSpPr>
            <a:spLocks noGrp="1"/>
          </p:cNvSpPr>
          <p:nvPr>
            <p:ph type="sldNum" sz="quarter" idx="5"/>
          </p:nvPr>
        </p:nvSpPr>
        <p:spPr/>
        <p:txBody>
          <a:bodyPr/>
          <a:lstStyle/>
          <a:p>
            <a:fld id="{FFB500C5-13F7-48FC-8160-C29AECF6C602}" type="slidenum">
              <a:rPr lang="en-US" smtClean="0"/>
              <a:t>25</a:t>
            </a:fld>
            <a:endParaRPr lang="en-US"/>
          </a:p>
        </p:txBody>
      </p:sp>
    </p:spTree>
    <p:extLst>
      <p:ext uri="{BB962C8B-B14F-4D97-AF65-F5344CB8AC3E}">
        <p14:creationId xmlns:p14="http://schemas.microsoft.com/office/powerpoint/2010/main" val="389391380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Update   </a:t>
            </a:r>
          </a:p>
          <a:p>
            <a:endParaRPr lang="en-US" dirty="0"/>
          </a:p>
          <a:p>
            <a:r>
              <a:rPr lang="en-US" dirty="0"/>
              <a:t>Basic overview of the types of variables:</a:t>
            </a:r>
          </a:p>
          <a:p>
            <a:pPr marL="171450" indent="-171450">
              <a:buFontTx/>
              <a:buChar char="-"/>
            </a:pPr>
            <a:r>
              <a:rPr lang="en-US" dirty="0"/>
              <a:t>Broad split b/w categorical and quantitative</a:t>
            </a:r>
          </a:p>
          <a:p>
            <a:pPr marL="171450" indent="-171450">
              <a:buFontTx/>
              <a:buChar char="-"/>
            </a:pPr>
            <a:r>
              <a:rPr lang="en-US" dirty="0"/>
              <a:t>First, categorical. For these, there are a fixed number of values that variable can take:</a:t>
            </a:r>
          </a:p>
          <a:p>
            <a:pPr marL="0" indent="0">
              <a:buFontTx/>
              <a:buNone/>
            </a:pPr>
            <a:r>
              <a:rPr lang="en-US" dirty="0"/>
              <a:t>   - In the case of binary, it’s two (yes/no, black/white)</a:t>
            </a:r>
          </a:p>
          <a:p>
            <a:pPr marL="0" indent="0">
              <a:buFontTx/>
              <a:buNone/>
            </a:pPr>
            <a:r>
              <a:rPr lang="en-US" dirty="0"/>
              <a:t>   - Nominal can have more than two, think of all 50 states, or 7 days of the week</a:t>
            </a:r>
          </a:p>
          <a:p>
            <a:pPr marL="0" indent="0">
              <a:buFontTx/>
              <a:buNone/>
            </a:pPr>
            <a:r>
              <a:rPr lang="en-US" dirty="0"/>
              <a:t>   - For ordinal, order matters, consider Freshman/Sophomore/Junior/Senior. However this corresponds to years 1, 2, 3, 4, so these can be numbers too!</a:t>
            </a:r>
          </a:p>
          <a:p>
            <a:pPr marL="171450" indent="-171450">
              <a:buFontTx/>
              <a:buChar char="-"/>
            </a:pPr>
            <a:r>
              <a:rPr lang="en-US" dirty="0"/>
              <a:t>Then, quantitative. These are numeric</a:t>
            </a:r>
          </a:p>
          <a:p>
            <a:pPr marL="0" indent="0">
              <a:buFontTx/>
              <a:buNone/>
            </a:pPr>
            <a:r>
              <a:rPr lang="en-US" dirty="0"/>
              <a:t>   - With a difference that with discrete, there are only a certain number of values that can be taken, for example, you can’t have 2.5 children, but we often use that as a statistical convenience, so you will see there is some wiggle room here.</a:t>
            </a:r>
          </a:p>
          <a:p>
            <a:pPr marL="0" indent="0">
              <a:buFontTx/>
              <a:buNone/>
            </a:pPr>
            <a:r>
              <a:rPr lang="en-US" dirty="0"/>
              <a:t>- Finally, continuous – this is the one for which there can be any possible value. Height/weight/blood pressure. A lot of things in the natural world. Also money is for all intents &amp; purposes continuous. </a:t>
            </a:r>
          </a:p>
        </p:txBody>
      </p:sp>
      <p:sp>
        <p:nvSpPr>
          <p:cNvPr id="4" name="Slide Number Placeholder 3"/>
          <p:cNvSpPr>
            <a:spLocks noGrp="1"/>
          </p:cNvSpPr>
          <p:nvPr>
            <p:ph type="sldNum" sz="quarter" idx="5"/>
          </p:nvPr>
        </p:nvSpPr>
        <p:spPr/>
        <p:txBody>
          <a:bodyPr/>
          <a:lstStyle/>
          <a:p>
            <a:fld id="{FFB500C5-13F7-48FC-8160-C29AECF6C602}" type="slidenum">
              <a:rPr lang="en-US" smtClean="0"/>
              <a:t>26</a:t>
            </a:fld>
            <a:endParaRPr lang="en-US"/>
          </a:p>
        </p:txBody>
      </p:sp>
    </p:spTree>
    <p:extLst>
      <p:ext uri="{BB962C8B-B14F-4D97-AF65-F5344CB8AC3E}">
        <p14:creationId xmlns:p14="http://schemas.microsoft.com/office/powerpoint/2010/main" val="271880772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Update   </a:t>
            </a:r>
          </a:p>
          <a:p>
            <a:endParaRPr lang="en-US" dirty="0"/>
          </a:p>
          <a:p>
            <a:r>
              <a:rPr lang="en-US" dirty="0"/>
              <a:t>Basic overview of the types of variables:</a:t>
            </a:r>
          </a:p>
          <a:p>
            <a:pPr marL="171450" indent="-171450">
              <a:buFontTx/>
              <a:buChar char="-"/>
            </a:pPr>
            <a:r>
              <a:rPr lang="en-US" dirty="0"/>
              <a:t>Broad split b/w categorical and quantitative</a:t>
            </a:r>
          </a:p>
          <a:p>
            <a:pPr marL="171450" indent="-171450">
              <a:buFontTx/>
              <a:buChar char="-"/>
            </a:pPr>
            <a:r>
              <a:rPr lang="en-US" dirty="0"/>
              <a:t>First, categorical. For these, there are a fixed number of values that variable can take:</a:t>
            </a:r>
          </a:p>
          <a:p>
            <a:pPr marL="0" indent="0">
              <a:buFontTx/>
              <a:buNone/>
            </a:pPr>
            <a:r>
              <a:rPr lang="en-US" dirty="0"/>
              <a:t>   - In the case of binary, it’s two (yes/no, black/white)</a:t>
            </a:r>
          </a:p>
          <a:p>
            <a:pPr marL="0" indent="0">
              <a:buFontTx/>
              <a:buNone/>
            </a:pPr>
            <a:r>
              <a:rPr lang="en-US" dirty="0"/>
              <a:t>   - Nominal can have more than two, think of all 50 states, or 7 days of the week</a:t>
            </a:r>
          </a:p>
          <a:p>
            <a:pPr marL="0" indent="0">
              <a:buFontTx/>
              <a:buNone/>
            </a:pPr>
            <a:r>
              <a:rPr lang="en-US" dirty="0"/>
              <a:t>   - For ordinal, order matters, consider Freshman/Sophomore/Junior/Senior. However this corresponds to years 1, 2, 3, 4, so these can be numbers too!</a:t>
            </a:r>
          </a:p>
          <a:p>
            <a:pPr marL="171450" indent="-171450">
              <a:buFontTx/>
              <a:buChar char="-"/>
            </a:pPr>
            <a:r>
              <a:rPr lang="en-US" dirty="0"/>
              <a:t>Then, quantitative. These are numeric</a:t>
            </a:r>
          </a:p>
          <a:p>
            <a:pPr marL="0" indent="0">
              <a:buFontTx/>
              <a:buNone/>
            </a:pPr>
            <a:r>
              <a:rPr lang="en-US" dirty="0"/>
              <a:t>   - With a difference that with discrete, there are only a certain number of values that can be taken, for example, you can’t have 2.5 children, but we often use that as a statistical convenience, so you will see there is some wiggle room here.</a:t>
            </a:r>
          </a:p>
          <a:p>
            <a:pPr marL="0" indent="0">
              <a:buFontTx/>
              <a:buNone/>
            </a:pPr>
            <a:r>
              <a:rPr lang="en-US" dirty="0"/>
              <a:t>- Finally, continuous – this is the one for which there can be any possible value. Height/weight/blood pressure. A lot of things in the natural world. Also money is for all intents &amp; purposes continuous. </a:t>
            </a:r>
          </a:p>
        </p:txBody>
      </p:sp>
      <p:sp>
        <p:nvSpPr>
          <p:cNvPr id="4" name="Slide Number Placeholder 3"/>
          <p:cNvSpPr>
            <a:spLocks noGrp="1"/>
          </p:cNvSpPr>
          <p:nvPr>
            <p:ph type="sldNum" sz="quarter" idx="5"/>
          </p:nvPr>
        </p:nvSpPr>
        <p:spPr/>
        <p:txBody>
          <a:bodyPr/>
          <a:lstStyle/>
          <a:p>
            <a:fld id="{FFB500C5-13F7-48FC-8160-C29AECF6C602}" type="slidenum">
              <a:rPr lang="en-US" smtClean="0"/>
              <a:t>27</a:t>
            </a:fld>
            <a:endParaRPr lang="en-US"/>
          </a:p>
        </p:txBody>
      </p:sp>
    </p:spTree>
    <p:extLst>
      <p:ext uri="{BB962C8B-B14F-4D97-AF65-F5344CB8AC3E}">
        <p14:creationId xmlns:p14="http://schemas.microsoft.com/office/powerpoint/2010/main" val="25138412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take an example here, and don’t forget about the demo notes! </a:t>
            </a:r>
          </a:p>
        </p:txBody>
      </p:sp>
      <p:sp>
        <p:nvSpPr>
          <p:cNvPr id="4" name="Slide Number Placeholder 3"/>
          <p:cNvSpPr>
            <a:spLocks noGrp="1"/>
          </p:cNvSpPr>
          <p:nvPr>
            <p:ph type="sldNum" sz="quarter" idx="5"/>
          </p:nvPr>
        </p:nvSpPr>
        <p:spPr/>
        <p:txBody>
          <a:bodyPr/>
          <a:lstStyle/>
          <a:p>
            <a:fld id="{FFB500C5-13F7-48FC-8160-C29AECF6C602}" type="slidenum">
              <a:rPr lang="en-US" smtClean="0"/>
              <a:t>28</a:t>
            </a:fld>
            <a:endParaRPr lang="en-US"/>
          </a:p>
        </p:txBody>
      </p:sp>
    </p:spTree>
    <p:extLst>
      <p:ext uri="{BB962C8B-B14F-4D97-AF65-F5344CB8AC3E}">
        <p14:creationId xmlns:p14="http://schemas.microsoft.com/office/powerpoint/2010/main" val="394081721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take an example here, and don’t forget about the demo notes! </a:t>
            </a:r>
          </a:p>
        </p:txBody>
      </p:sp>
      <p:sp>
        <p:nvSpPr>
          <p:cNvPr id="4" name="Slide Number Placeholder 3"/>
          <p:cNvSpPr>
            <a:spLocks noGrp="1"/>
          </p:cNvSpPr>
          <p:nvPr>
            <p:ph type="sldNum" sz="quarter" idx="5"/>
          </p:nvPr>
        </p:nvSpPr>
        <p:spPr/>
        <p:txBody>
          <a:bodyPr/>
          <a:lstStyle/>
          <a:p>
            <a:fld id="{FFB500C5-13F7-48FC-8160-C29AECF6C602}" type="slidenum">
              <a:rPr lang="en-US" smtClean="0"/>
              <a:t>29</a:t>
            </a:fld>
            <a:endParaRPr lang="en-US"/>
          </a:p>
        </p:txBody>
      </p:sp>
    </p:spTree>
    <p:extLst>
      <p:ext uri="{BB962C8B-B14F-4D97-AF65-F5344CB8AC3E}">
        <p14:creationId xmlns:p14="http://schemas.microsoft.com/office/powerpoint/2010/main" val="317747908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30</a:t>
            </a:fld>
            <a:endParaRPr lang="en-US"/>
          </a:p>
        </p:txBody>
      </p:sp>
    </p:spTree>
    <p:extLst>
      <p:ext uri="{BB962C8B-B14F-4D97-AF65-F5344CB8AC3E}">
        <p14:creationId xmlns:p14="http://schemas.microsoft.com/office/powerpoint/2010/main" val="71240225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we get a dataset, we want to see the kinds of variables we have. Think of each variable as like an ingredient. And based on those ingredients we can make different dishes. Like a “Chopped” competition. </a:t>
            </a:r>
          </a:p>
        </p:txBody>
      </p:sp>
      <p:sp>
        <p:nvSpPr>
          <p:cNvPr id="4" name="Slide Number Placeholder 3"/>
          <p:cNvSpPr>
            <a:spLocks noGrp="1"/>
          </p:cNvSpPr>
          <p:nvPr>
            <p:ph type="sldNum" sz="quarter" idx="5"/>
          </p:nvPr>
        </p:nvSpPr>
        <p:spPr/>
        <p:txBody>
          <a:bodyPr/>
          <a:lstStyle/>
          <a:p>
            <a:fld id="{FFB500C5-13F7-48FC-8160-C29AECF6C602}" type="slidenum">
              <a:rPr lang="en-US" smtClean="0"/>
              <a:t>31</a:t>
            </a:fld>
            <a:endParaRPr lang="en-US"/>
          </a:p>
        </p:txBody>
      </p:sp>
    </p:spTree>
    <p:extLst>
      <p:ext uri="{BB962C8B-B14F-4D97-AF65-F5344CB8AC3E}">
        <p14:creationId xmlns:p14="http://schemas.microsoft.com/office/powerpoint/2010/main" val="19958299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 Excel class, so we won’t be looking at PowerPoint the whole time – to follow along, you will see that all assets are divided by section.</a:t>
            </a:r>
          </a:p>
          <a:p>
            <a:r>
              <a:rPr lang="en-US" dirty="0"/>
              <a:t>Some of our Excel time will be Demos – for this I will be walking through some procedure in Excel.</a:t>
            </a:r>
          </a:p>
          <a:p>
            <a:r>
              <a:rPr lang="en-US" dirty="0"/>
              <a:t>If you need any datasets they will be included in each sub-folder. </a:t>
            </a:r>
          </a:p>
          <a:p>
            <a:r>
              <a:rPr lang="en-US" dirty="0"/>
              <a:t>Then there may be a Drill where you will work on it for yourself during some specified period of time. </a:t>
            </a:r>
          </a:p>
          <a:p>
            <a:r>
              <a:rPr lang="en-US" dirty="0"/>
              <a:t>	I have provided written notes/instructions about the Demos which you can refer to while working on the Drills. </a:t>
            </a:r>
          </a:p>
        </p:txBody>
      </p:sp>
      <p:sp>
        <p:nvSpPr>
          <p:cNvPr id="4" name="Slide Number Placeholder 3"/>
          <p:cNvSpPr>
            <a:spLocks noGrp="1"/>
          </p:cNvSpPr>
          <p:nvPr>
            <p:ph type="sldNum" sz="quarter" idx="5"/>
          </p:nvPr>
        </p:nvSpPr>
        <p:spPr/>
        <p:txBody>
          <a:bodyPr/>
          <a:lstStyle/>
          <a:p>
            <a:fld id="{FFB500C5-13F7-48FC-8160-C29AECF6C602}" type="slidenum">
              <a:rPr lang="en-US" smtClean="0"/>
              <a:t>5</a:t>
            </a:fld>
            <a:endParaRPr lang="en-US"/>
          </a:p>
        </p:txBody>
      </p:sp>
    </p:spTree>
    <p:extLst>
      <p:ext uri="{BB962C8B-B14F-4D97-AF65-F5344CB8AC3E}">
        <p14:creationId xmlns:p14="http://schemas.microsoft.com/office/powerpoint/2010/main" val="94974174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Update   </a:t>
            </a:r>
          </a:p>
          <a:p>
            <a:endParaRPr lang="en-US" dirty="0"/>
          </a:p>
          <a:p>
            <a:r>
              <a:rPr lang="en-US" dirty="0"/>
              <a:t>Basic overview of the types of variables:</a:t>
            </a:r>
          </a:p>
          <a:p>
            <a:pPr marL="171450" indent="-171450">
              <a:buFontTx/>
              <a:buChar char="-"/>
            </a:pPr>
            <a:r>
              <a:rPr lang="en-US" dirty="0"/>
              <a:t>Broad split b/w categorical and quantitative</a:t>
            </a:r>
          </a:p>
          <a:p>
            <a:pPr marL="171450" indent="-171450">
              <a:buFontTx/>
              <a:buChar char="-"/>
            </a:pPr>
            <a:r>
              <a:rPr lang="en-US" dirty="0"/>
              <a:t>First, categorical. For these, there are a fixed number of values that variable can take:</a:t>
            </a:r>
          </a:p>
          <a:p>
            <a:pPr marL="0" indent="0">
              <a:buFontTx/>
              <a:buNone/>
            </a:pPr>
            <a:r>
              <a:rPr lang="en-US" dirty="0"/>
              <a:t>   - In the case of binary, it’s two (yes/no, black/white)</a:t>
            </a:r>
          </a:p>
          <a:p>
            <a:pPr marL="0" indent="0">
              <a:buFontTx/>
              <a:buNone/>
            </a:pPr>
            <a:r>
              <a:rPr lang="en-US" dirty="0"/>
              <a:t>   - Nominal can have more than two, think of all 50 states, or 7 days of the week</a:t>
            </a:r>
          </a:p>
          <a:p>
            <a:pPr marL="0" indent="0">
              <a:buFontTx/>
              <a:buNone/>
            </a:pPr>
            <a:r>
              <a:rPr lang="en-US" dirty="0"/>
              <a:t>   - For ordinal, order matters, consider Freshman/Sophomore/Junior/Senior. However this corresponds to years 1, 2, 3, 4, so these can be numbers too!</a:t>
            </a:r>
          </a:p>
          <a:p>
            <a:pPr marL="171450" indent="-171450">
              <a:buFontTx/>
              <a:buChar char="-"/>
            </a:pPr>
            <a:r>
              <a:rPr lang="en-US" dirty="0"/>
              <a:t>Then, quantitative. These are numeric</a:t>
            </a:r>
          </a:p>
          <a:p>
            <a:pPr marL="0" indent="0">
              <a:buFontTx/>
              <a:buNone/>
            </a:pPr>
            <a:r>
              <a:rPr lang="en-US" dirty="0"/>
              <a:t>   - With a difference that with discrete, there are only a certain number of values that can be taken, for example, you can’t have 2.5 children, but we often use that as a statistical convenience, so you will see there is some wiggle room here.</a:t>
            </a:r>
          </a:p>
          <a:p>
            <a:pPr marL="0" indent="0">
              <a:buFontTx/>
              <a:buNone/>
            </a:pPr>
            <a:r>
              <a:rPr lang="en-US" dirty="0"/>
              <a:t>- Finally, continuous – this is the one for which there can be any possible value. Height/weight/blood pressure. A lot of things in the natural world. Also money is for all intents &amp; purposes continuous. </a:t>
            </a:r>
          </a:p>
        </p:txBody>
      </p:sp>
      <p:sp>
        <p:nvSpPr>
          <p:cNvPr id="4" name="Slide Number Placeholder 3"/>
          <p:cNvSpPr>
            <a:spLocks noGrp="1"/>
          </p:cNvSpPr>
          <p:nvPr>
            <p:ph type="sldNum" sz="quarter" idx="5"/>
          </p:nvPr>
        </p:nvSpPr>
        <p:spPr/>
        <p:txBody>
          <a:bodyPr/>
          <a:lstStyle/>
          <a:p>
            <a:fld id="{FFB500C5-13F7-48FC-8160-C29AECF6C602}" type="slidenum">
              <a:rPr lang="en-US" smtClean="0"/>
              <a:t>32</a:t>
            </a:fld>
            <a:endParaRPr lang="en-US"/>
          </a:p>
        </p:txBody>
      </p:sp>
    </p:spTree>
    <p:extLst>
      <p:ext uri="{BB962C8B-B14F-4D97-AF65-F5344CB8AC3E}">
        <p14:creationId xmlns:p14="http://schemas.microsoft.com/office/powerpoint/2010/main" val="183440313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Update   </a:t>
            </a:r>
          </a:p>
          <a:p>
            <a:endParaRPr lang="en-US" dirty="0"/>
          </a:p>
          <a:p>
            <a:r>
              <a:rPr lang="en-US" dirty="0"/>
              <a:t>Basic overview of the types of variables:</a:t>
            </a:r>
          </a:p>
          <a:p>
            <a:pPr marL="171450" indent="-171450">
              <a:buFontTx/>
              <a:buChar char="-"/>
            </a:pPr>
            <a:r>
              <a:rPr lang="en-US" dirty="0"/>
              <a:t>Broad split b/w categorical and quantitative</a:t>
            </a:r>
          </a:p>
          <a:p>
            <a:pPr marL="171450" indent="-171450">
              <a:buFontTx/>
              <a:buChar char="-"/>
            </a:pPr>
            <a:r>
              <a:rPr lang="en-US" dirty="0"/>
              <a:t>First, categorical. For these, there are a fixed number of values that variable can take:</a:t>
            </a:r>
          </a:p>
          <a:p>
            <a:pPr marL="0" indent="0">
              <a:buFontTx/>
              <a:buNone/>
            </a:pPr>
            <a:r>
              <a:rPr lang="en-US" dirty="0"/>
              <a:t>   - In the case of binary, it’s two (yes/no, black/white)</a:t>
            </a:r>
          </a:p>
          <a:p>
            <a:pPr marL="0" indent="0">
              <a:buFontTx/>
              <a:buNone/>
            </a:pPr>
            <a:r>
              <a:rPr lang="en-US" dirty="0"/>
              <a:t>   - Nominal can have more than two, think of all 50 states, or 7 days of the week</a:t>
            </a:r>
          </a:p>
          <a:p>
            <a:pPr marL="0" indent="0">
              <a:buFontTx/>
              <a:buNone/>
            </a:pPr>
            <a:r>
              <a:rPr lang="en-US" dirty="0"/>
              <a:t>   - For ordinal, order matters, consider Freshman/Sophomore/Junior/Senior. However this corresponds to years 1, 2, 3, 4, so these can be numbers too!</a:t>
            </a:r>
          </a:p>
          <a:p>
            <a:pPr marL="171450" indent="-171450">
              <a:buFontTx/>
              <a:buChar char="-"/>
            </a:pPr>
            <a:r>
              <a:rPr lang="en-US" dirty="0"/>
              <a:t>Then, quantitative. These are numeric</a:t>
            </a:r>
          </a:p>
          <a:p>
            <a:pPr marL="0" indent="0">
              <a:buFontTx/>
              <a:buNone/>
            </a:pPr>
            <a:r>
              <a:rPr lang="en-US" dirty="0"/>
              <a:t>   - With a difference that with discrete, there are only a certain number of values that can be taken, for example, you can’t have 2.5 children, but we often use that as a statistical convenience, so you will see there is some wiggle room here.</a:t>
            </a:r>
          </a:p>
          <a:p>
            <a:pPr marL="0" indent="0">
              <a:buFontTx/>
              <a:buNone/>
            </a:pPr>
            <a:r>
              <a:rPr lang="en-US" dirty="0"/>
              <a:t>- Finally, continuous – this is the one for which there can be any possible value. Height/weight/blood pressure. A lot of things in the natural world. Also money is for all intents &amp; purposes continuous. </a:t>
            </a:r>
          </a:p>
        </p:txBody>
      </p:sp>
      <p:sp>
        <p:nvSpPr>
          <p:cNvPr id="4" name="Slide Number Placeholder 3"/>
          <p:cNvSpPr>
            <a:spLocks noGrp="1"/>
          </p:cNvSpPr>
          <p:nvPr>
            <p:ph type="sldNum" sz="quarter" idx="5"/>
          </p:nvPr>
        </p:nvSpPr>
        <p:spPr/>
        <p:txBody>
          <a:bodyPr/>
          <a:lstStyle/>
          <a:p>
            <a:fld id="{FFB500C5-13F7-48FC-8160-C29AECF6C602}" type="slidenum">
              <a:rPr lang="en-US" smtClean="0"/>
              <a:t>33</a:t>
            </a:fld>
            <a:endParaRPr lang="en-US"/>
          </a:p>
        </p:txBody>
      </p:sp>
    </p:spTree>
    <p:extLst>
      <p:ext uri="{BB962C8B-B14F-4D97-AF65-F5344CB8AC3E}">
        <p14:creationId xmlns:p14="http://schemas.microsoft.com/office/powerpoint/2010/main" val="286979372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34</a:t>
            </a:fld>
            <a:endParaRPr lang="en-US"/>
          </a:p>
        </p:txBody>
      </p:sp>
    </p:spTree>
    <p:extLst>
      <p:ext uri="{BB962C8B-B14F-4D97-AF65-F5344CB8AC3E}">
        <p14:creationId xmlns:p14="http://schemas.microsoft.com/office/powerpoint/2010/main" val="349584117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35</a:t>
            </a:fld>
            <a:endParaRPr lang="en-US"/>
          </a:p>
        </p:txBody>
      </p:sp>
    </p:spTree>
    <p:extLst>
      <p:ext uri="{BB962C8B-B14F-4D97-AF65-F5344CB8AC3E}">
        <p14:creationId xmlns:p14="http://schemas.microsoft.com/office/powerpoint/2010/main" val="291770020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36</a:t>
            </a:fld>
            <a:endParaRPr lang="en-US"/>
          </a:p>
        </p:txBody>
      </p:sp>
    </p:spTree>
    <p:extLst>
      <p:ext uri="{BB962C8B-B14F-4D97-AF65-F5344CB8AC3E}">
        <p14:creationId xmlns:p14="http://schemas.microsoft.com/office/powerpoint/2010/main" val="304602985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we get a dataset, we want to see the kinds of variables we have. Think of each variable as like an ingredient. And based on those ingredients we can make different dishes. Like a “Chopped” competition. </a:t>
            </a:r>
          </a:p>
        </p:txBody>
      </p:sp>
      <p:sp>
        <p:nvSpPr>
          <p:cNvPr id="4" name="Slide Number Placeholder 3"/>
          <p:cNvSpPr>
            <a:spLocks noGrp="1"/>
          </p:cNvSpPr>
          <p:nvPr>
            <p:ph type="sldNum" sz="quarter" idx="5"/>
          </p:nvPr>
        </p:nvSpPr>
        <p:spPr/>
        <p:txBody>
          <a:bodyPr/>
          <a:lstStyle/>
          <a:p>
            <a:fld id="{FFB500C5-13F7-48FC-8160-C29AECF6C602}" type="slidenum">
              <a:rPr lang="en-US" smtClean="0"/>
              <a:t>37</a:t>
            </a:fld>
            <a:endParaRPr lang="en-US"/>
          </a:p>
        </p:txBody>
      </p:sp>
    </p:spTree>
    <p:extLst>
      <p:ext uri="{BB962C8B-B14F-4D97-AF65-F5344CB8AC3E}">
        <p14:creationId xmlns:p14="http://schemas.microsoft.com/office/powerpoint/2010/main" val="411317821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38</a:t>
            </a:fld>
            <a:endParaRPr lang="en-US"/>
          </a:p>
        </p:txBody>
      </p:sp>
    </p:spTree>
    <p:extLst>
      <p:ext uri="{BB962C8B-B14F-4D97-AF65-F5344CB8AC3E}">
        <p14:creationId xmlns:p14="http://schemas.microsoft.com/office/powerpoint/2010/main" val="358117968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39</a:t>
            </a:fld>
            <a:endParaRPr lang="en-US"/>
          </a:p>
        </p:txBody>
      </p:sp>
    </p:spTree>
    <p:extLst>
      <p:ext uri="{BB962C8B-B14F-4D97-AF65-F5344CB8AC3E}">
        <p14:creationId xmlns:p14="http://schemas.microsoft.com/office/powerpoint/2010/main" val="307001021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40</a:t>
            </a:fld>
            <a:endParaRPr lang="en-US"/>
          </a:p>
        </p:txBody>
      </p:sp>
    </p:spTree>
    <p:extLst>
      <p:ext uri="{BB962C8B-B14F-4D97-AF65-F5344CB8AC3E}">
        <p14:creationId xmlns:p14="http://schemas.microsoft.com/office/powerpoint/2010/main" val="235190114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41</a:t>
            </a:fld>
            <a:endParaRPr lang="en-US"/>
          </a:p>
        </p:txBody>
      </p:sp>
    </p:spTree>
    <p:extLst>
      <p:ext uri="{BB962C8B-B14F-4D97-AF65-F5344CB8AC3E}">
        <p14:creationId xmlns:p14="http://schemas.microsoft.com/office/powerpoint/2010/main" val="35514163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Has everyone done this? If not, check the demo notes and/or follow along with the next two slides. </a:t>
            </a:r>
          </a:p>
          <a:p>
            <a:r>
              <a:rPr lang="en-US" dirty="0"/>
              <a:t>The steps are different for Mac versus Excel. </a:t>
            </a:r>
          </a:p>
        </p:txBody>
      </p:sp>
      <p:sp>
        <p:nvSpPr>
          <p:cNvPr id="4" name="Slide Number Placeholder 3"/>
          <p:cNvSpPr>
            <a:spLocks noGrp="1"/>
          </p:cNvSpPr>
          <p:nvPr>
            <p:ph type="sldNum" sz="quarter" idx="5"/>
          </p:nvPr>
        </p:nvSpPr>
        <p:spPr/>
        <p:txBody>
          <a:bodyPr/>
          <a:lstStyle/>
          <a:p>
            <a:fld id="{FFB500C5-13F7-48FC-8160-C29AECF6C602}" type="slidenum">
              <a:rPr lang="en-US" smtClean="0"/>
              <a:t>6</a:t>
            </a:fld>
            <a:endParaRPr lang="en-US"/>
          </a:p>
        </p:txBody>
      </p:sp>
    </p:spTree>
    <p:extLst>
      <p:ext uri="{BB962C8B-B14F-4D97-AF65-F5344CB8AC3E}">
        <p14:creationId xmlns:p14="http://schemas.microsoft.com/office/powerpoint/2010/main" val="396977041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 Update!</a:t>
            </a:r>
          </a:p>
          <a:p>
            <a:r>
              <a:rPr lang="en-US" dirty="0"/>
              <a:t>Let’s begin with Exploratory Data Analysis in Excel. </a:t>
            </a:r>
          </a:p>
          <a:p>
            <a:r>
              <a:rPr lang="en-US" dirty="0"/>
              <a:t>Pulse check – who has heard of this term before and how would you define it? Or outside of defining it, what are some examples of it? </a:t>
            </a:r>
          </a:p>
        </p:txBody>
      </p:sp>
      <p:sp>
        <p:nvSpPr>
          <p:cNvPr id="4" name="Slide Number Placeholder 3"/>
          <p:cNvSpPr>
            <a:spLocks noGrp="1"/>
          </p:cNvSpPr>
          <p:nvPr>
            <p:ph type="sldNum" sz="quarter" idx="5"/>
          </p:nvPr>
        </p:nvSpPr>
        <p:spPr/>
        <p:txBody>
          <a:bodyPr/>
          <a:lstStyle/>
          <a:p>
            <a:fld id="{FFB500C5-13F7-48FC-8160-C29AECF6C602}" type="slidenum">
              <a:rPr lang="en-US" smtClean="0"/>
              <a:t>42</a:t>
            </a:fld>
            <a:endParaRPr lang="en-US"/>
          </a:p>
        </p:txBody>
      </p:sp>
    </p:spTree>
    <p:extLst>
      <p:ext uri="{BB962C8B-B14F-4D97-AF65-F5344CB8AC3E}">
        <p14:creationId xmlns:p14="http://schemas.microsoft.com/office/powerpoint/2010/main" val="68452603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before we even get into analyzing variables, let’s consider what they even are. It seems like a silly distinction but analyzing variables is what we do as analysts.  For classical statistics, a variable needs to have at least a 90%/10% split to be considered a useful variable. This may seem like a trivial point, but consider something like anomaly detection where the event we are interested in may only be a one in a thousand event. This would not be a 90%/10% split, so a lot of classical statistics would have a hard time working on this problem. This is where ML/AI might come in. </a:t>
            </a:r>
          </a:p>
        </p:txBody>
      </p:sp>
      <p:sp>
        <p:nvSpPr>
          <p:cNvPr id="4" name="Slide Number Placeholder 3"/>
          <p:cNvSpPr>
            <a:spLocks noGrp="1"/>
          </p:cNvSpPr>
          <p:nvPr>
            <p:ph type="sldNum" sz="quarter" idx="5"/>
          </p:nvPr>
        </p:nvSpPr>
        <p:spPr/>
        <p:txBody>
          <a:bodyPr/>
          <a:lstStyle/>
          <a:p>
            <a:fld id="{FFB500C5-13F7-48FC-8160-C29AECF6C602}" type="slidenum">
              <a:rPr lang="en-US" smtClean="0"/>
              <a:t>43</a:t>
            </a:fld>
            <a:endParaRPr lang="en-US"/>
          </a:p>
        </p:txBody>
      </p:sp>
    </p:spTree>
    <p:extLst>
      <p:ext uri="{BB962C8B-B14F-4D97-AF65-F5344CB8AC3E}">
        <p14:creationId xmlns:p14="http://schemas.microsoft.com/office/powerpoint/2010/main" val="64995505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Basic overview of the types of variables:</a:t>
            </a:r>
          </a:p>
          <a:p>
            <a:pPr marL="171450" indent="-171450">
              <a:buFontTx/>
              <a:buChar char="-"/>
            </a:pPr>
            <a:r>
              <a:rPr lang="en-US" dirty="0"/>
              <a:t>Broad split b/w categorical and quantitative</a:t>
            </a:r>
          </a:p>
          <a:p>
            <a:pPr marL="171450" indent="-171450">
              <a:buFontTx/>
              <a:buChar char="-"/>
            </a:pPr>
            <a:r>
              <a:rPr lang="en-US" dirty="0"/>
              <a:t>First, categorical. For these, there are a fixed number of values that variable can take:</a:t>
            </a:r>
          </a:p>
          <a:p>
            <a:pPr marL="0" indent="0">
              <a:buFontTx/>
              <a:buNone/>
            </a:pPr>
            <a:r>
              <a:rPr lang="en-US" dirty="0"/>
              <a:t>   - In the case of binary, it’s two (yes/no, black/white)</a:t>
            </a:r>
          </a:p>
          <a:p>
            <a:pPr marL="0" indent="0">
              <a:buFontTx/>
              <a:buNone/>
            </a:pPr>
            <a:r>
              <a:rPr lang="en-US" dirty="0"/>
              <a:t>   - Nominal can have more than two, think of all 50 states, or 7 days of the week</a:t>
            </a:r>
          </a:p>
          <a:p>
            <a:pPr marL="0" indent="0">
              <a:buFontTx/>
              <a:buNone/>
            </a:pPr>
            <a:r>
              <a:rPr lang="en-US" dirty="0"/>
              <a:t>   - For ordinal, order matters, consider Freshman/Sophomore/Junior/Senior. However this corresponds to years 1, 2, 3, 4, so these can be numbers too!</a:t>
            </a:r>
          </a:p>
          <a:p>
            <a:pPr marL="171450" indent="-171450">
              <a:buFontTx/>
              <a:buChar char="-"/>
            </a:pPr>
            <a:r>
              <a:rPr lang="en-US" dirty="0"/>
              <a:t>Then, quantitative. These are numeric</a:t>
            </a:r>
          </a:p>
          <a:p>
            <a:pPr marL="0" indent="0">
              <a:buFontTx/>
              <a:buNone/>
            </a:pPr>
            <a:r>
              <a:rPr lang="en-US" dirty="0"/>
              <a:t>   - With a difference that with discrete, there are only a certain number of values that can be taken, for example, you can’t have 2.5 children, but we often use that as a statistical convenience, so you will see there is some wiggle room here.</a:t>
            </a:r>
          </a:p>
          <a:p>
            <a:pPr marL="0" indent="0">
              <a:buFontTx/>
              <a:buNone/>
            </a:pPr>
            <a:r>
              <a:rPr lang="en-US" dirty="0"/>
              <a:t>- Finally, continuous – this is the one for which there can be any possible value. Height/weight/blood pressure. A lot of things in the natural world. Also money is for all intents &amp; purposes continuous. </a:t>
            </a:r>
          </a:p>
        </p:txBody>
      </p:sp>
      <p:sp>
        <p:nvSpPr>
          <p:cNvPr id="4" name="Slide Number Placeholder 3"/>
          <p:cNvSpPr>
            <a:spLocks noGrp="1"/>
          </p:cNvSpPr>
          <p:nvPr>
            <p:ph type="sldNum" sz="quarter" idx="5"/>
          </p:nvPr>
        </p:nvSpPr>
        <p:spPr/>
        <p:txBody>
          <a:bodyPr/>
          <a:lstStyle/>
          <a:p>
            <a:fld id="{FFB500C5-13F7-48FC-8160-C29AECF6C602}" type="slidenum">
              <a:rPr lang="en-US" smtClean="0"/>
              <a:t>44</a:t>
            </a:fld>
            <a:endParaRPr lang="en-US"/>
          </a:p>
        </p:txBody>
      </p:sp>
    </p:spTree>
    <p:extLst>
      <p:ext uri="{BB962C8B-B14F-4D97-AF65-F5344CB8AC3E}">
        <p14:creationId xmlns:p14="http://schemas.microsoft.com/office/powerpoint/2010/main" val="12420263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Check out this dataset of school test scores. Consider what kind of variable you would classify as each. Make your best guess. </a:t>
            </a:r>
          </a:p>
        </p:txBody>
      </p:sp>
      <p:sp>
        <p:nvSpPr>
          <p:cNvPr id="4" name="Slide Number Placeholder 3"/>
          <p:cNvSpPr>
            <a:spLocks noGrp="1"/>
          </p:cNvSpPr>
          <p:nvPr>
            <p:ph type="sldNum" sz="quarter" idx="5"/>
          </p:nvPr>
        </p:nvSpPr>
        <p:spPr/>
        <p:txBody>
          <a:bodyPr/>
          <a:lstStyle/>
          <a:p>
            <a:fld id="{FFB500C5-13F7-48FC-8160-C29AECF6C602}" type="slidenum">
              <a:rPr lang="en-US" smtClean="0"/>
              <a:t>45</a:t>
            </a:fld>
            <a:endParaRPr lang="en-US"/>
          </a:p>
        </p:txBody>
      </p:sp>
    </p:spTree>
    <p:extLst>
      <p:ext uri="{BB962C8B-B14F-4D97-AF65-F5344CB8AC3E}">
        <p14:creationId xmlns:p14="http://schemas.microsoft.com/office/powerpoint/2010/main" val="359218809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what I came up with. The first couple are more apparent, but what about things like Years of teaching experience? </a:t>
            </a:r>
          </a:p>
          <a:p>
            <a:r>
              <a:rPr lang="en-US" dirty="0"/>
              <a:t>That could be an ordinal variable or a discrete variable. </a:t>
            </a:r>
            <a:br>
              <a:rPr lang="en-US" dirty="0"/>
            </a:br>
            <a:r>
              <a:rPr lang="en-US" dirty="0"/>
              <a:t>It was also difficult to know whether race is binary or nominal, I did it for certain by placing a filter on it to see the distinct values. </a:t>
            </a:r>
          </a:p>
          <a:p>
            <a:endParaRPr lang="en-US" dirty="0"/>
          </a:p>
          <a:p>
            <a:r>
              <a:rPr lang="en-US" dirty="0"/>
              <a:t>Did anyone come up with other classifications and if so would you like to share them? </a:t>
            </a:r>
          </a:p>
        </p:txBody>
      </p:sp>
      <p:sp>
        <p:nvSpPr>
          <p:cNvPr id="4" name="Slide Number Placeholder 3"/>
          <p:cNvSpPr>
            <a:spLocks noGrp="1"/>
          </p:cNvSpPr>
          <p:nvPr>
            <p:ph type="sldNum" sz="quarter" idx="5"/>
          </p:nvPr>
        </p:nvSpPr>
        <p:spPr/>
        <p:txBody>
          <a:bodyPr/>
          <a:lstStyle/>
          <a:p>
            <a:fld id="{FFB500C5-13F7-48FC-8160-C29AECF6C602}" type="slidenum">
              <a:rPr lang="en-US" smtClean="0"/>
              <a:t>46</a:t>
            </a:fld>
            <a:endParaRPr lang="en-US"/>
          </a:p>
        </p:txBody>
      </p:sp>
    </p:spTree>
    <p:extLst>
      <p:ext uri="{BB962C8B-B14F-4D97-AF65-F5344CB8AC3E}">
        <p14:creationId xmlns:p14="http://schemas.microsoft.com/office/powerpoint/2010/main" val="146891805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Sometimes like in the case of the math and reading scores your variable may technically be more like a discrete variable but you can treat it more like a continuous variable. This is a fairly common occurrence. Age is a good example where it is technically continuous but for different reasons we may measure it as multinomial or discrete. I won’t spend too much time on this but if you want to learn more check out this article here which actually talks a lot about how to handle age as a variable. </a:t>
            </a:r>
          </a:p>
          <a:p>
            <a:endParaRPr lang="en-US" dirty="0"/>
          </a:p>
          <a:p>
            <a:r>
              <a:rPr lang="en-US" dirty="0"/>
              <a:t>Great, now we have some idea of the ingredients we are working with, although some of these ingredients are shape-shifters, but we can handle them. What do we do next? </a:t>
            </a:r>
          </a:p>
        </p:txBody>
      </p:sp>
      <p:sp>
        <p:nvSpPr>
          <p:cNvPr id="4" name="Slide Number Placeholder 3"/>
          <p:cNvSpPr>
            <a:spLocks noGrp="1"/>
          </p:cNvSpPr>
          <p:nvPr>
            <p:ph type="sldNum" sz="quarter" idx="5"/>
          </p:nvPr>
        </p:nvSpPr>
        <p:spPr/>
        <p:txBody>
          <a:bodyPr/>
          <a:lstStyle/>
          <a:p>
            <a:fld id="{FFB500C5-13F7-48FC-8160-C29AECF6C602}" type="slidenum">
              <a:rPr lang="en-US" smtClean="0"/>
              <a:t>47</a:t>
            </a:fld>
            <a:endParaRPr lang="en-US"/>
          </a:p>
        </p:txBody>
      </p:sp>
    </p:spTree>
    <p:extLst>
      <p:ext uri="{BB962C8B-B14F-4D97-AF65-F5344CB8AC3E}">
        <p14:creationId xmlns:p14="http://schemas.microsoft.com/office/powerpoint/2010/main" val="422822007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great to look at each observation/row in isolation, but to get the “big picture” of a dataset we are going to have to summarize it. </a:t>
            </a:r>
          </a:p>
          <a:p>
            <a:r>
              <a:rPr lang="en-US" dirty="0"/>
              <a:t>The way we summarize a variable depends on the kind of variable it is (or at least we think it is!) If it is categorical, we can count it up. </a:t>
            </a:r>
          </a:p>
          <a:p>
            <a:endParaRPr lang="en-US" dirty="0"/>
          </a:p>
          <a:p>
            <a:r>
              <a:rPr lang="en-US" dirty="0"/>
              <a:t>For the demo: create a two-way cross-tab summarizing frequency counts of union/married.   [Show/remind that instructions on the demo are available in the demo notes.]</a:t>
            </a:r>
          </a:p>
        </p:txBody>
      </p:sp>
      <p:sp>
        <p:nvSpPr>
          <p:cNvPr id="4" name="Slide Number Placeholder 3"/>
          <p:cNvSpPr>
            <a:spLocks noGrp="1"/>
          </p:cNvSpPr>
          <p:nvPr>
            <p:ph type="sldNum" sz="quarter" idx="5"/>
          </p:nvPr>
        </p:nvSpPr>
        <p:spPr/>
        <p:txBody>
          <a:bodyPr/>
          <a:lstStyle/>
          <a:p>
            <a:fld id="{FFB500C5-13F7-48FC-8160-C29AECF6C602}" type="slidenum">
              <a:rPr lang="en-US" smtClean="0"/>
              <a:t>48</a:t>
            </a:fld>
            <a:endParaRPr lang="en-US"/>
          </a:p>
        </p:txBody>
      </p:sp>
    </p:spTree>
    <p:extLst>
      <p:ext uri="{BB962C8B-B14F-4D97-AF65-F5344CB8AC3E}">
        <p14:creationId xmlns:p14="http://schemas.microsoft.com/office/powerpoint/2010/main" val="14111938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take an example here, and don’t forget about the demo notes! </a:t>
            </a:r>
          </a:p>
        </p:txBody>
      </p:sp>
      <p:sp>
        <p:nvSpPr>
          <p:cNvPr id="4" name="Slide Number Placeholder 3"/>
          <p:cNvSpPr>
            <a:spLocks noGrp="1"/>
          </p:cNvSpPr>
          <p:nvPr>
            <p:ph type="sldNum" sz="quarter" idx="5"/>
          </p:nvPr>
        </p:nvSpPr>
        <p:spPr/>
        <p:txBody>
          <a:bodyPr/>
          <a:lstStyle/>
          <a:p>
            <a:fld id="{FFB500C5-13F7-48FC-8160-C29AECF6C602}" type="slidenum">
              <a:rPr lang="en-US" smtClean="0"/>
              <a:t>49</a:t>
            </a:fld>
            <a:endParaRPr lang="en-US"/>
          </a:p>
        </p:txBody>
      </p:sp>
    </p:spTree>
    <p:extLst>
      <p:ext uri="{BB962C8B-B14F-4D97-AF65-F5344CB8AC3E}">
        <p14:creationId xmlns:p14="http://schemas.microsoft.com/office/powerpoint/2010/main" val="101705973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our variable is continuous, there are quite a few ways to summarize it. We’ll start with central tendency or, what value is the variable centered around? We have a few options for measuring central tendency: mean, median and mode. </a:t>
            </a:r>
          </a:p>
        </p:txBody>
      </p:sp>
      <p:sp>
        <p:nvSpPr>
          <p:cNvPr id="4" name="Slide Number Placeholder 3"/>
          <p:cNvSpPr>
            <a:spLocks noGrp="1"/>
          </p:cNvSpPr>
          <p:nvPr>
            <p:ph type="sldNum" sz="quarter" idx="5"/>
          </p:nvPr>
        </p:nvSpPr>
        <p:spPr/>
        <p:txBody>
          <a:bodyPr/>
          <a:lstStyle/>
          <a:p>
            <a:fld id="{FFB500C5-13F7-48FC-8160-C29AECF6C602}" type="slidenum">
              <a:rPr lang="en-US" smtClean="0"/>
              <a:t>50</a:t>
            </a:fld>
            <a:endParaRPr lang="en-US"/>
          </a:p>
        </p:txBody>
      </p:sp>
    </p:spTree>
    <p:extLst>
      <p:ext uri="{BB962C8B-B14F-4D97-AF65-F5344CB8AC3E}">
        <p14:creationId xmlns:p14="http://schemas.microsoft.com/office/powerpoint/2010/main" val="148510874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 no right answer here! Just calculate the three statistics, use Excel or an online calculator if you aren’t sure what equations to use. </a:t>
            </a:r>
          </a:p>
          <a:p>
            <a:r>
              <a:rPr lang="en-US" dirty="0"/>
              <a:t>But again our goal is business impact here so we want to tie these measures to real business use cases. </a:t>
            </a:r>
          </a:p>
          <a:p>
            <a:endParaRPr lang="en-US" dirty="0"/>
          </a:p>
          <a:p>
            <a:r>
              <a:rPr lang="en-US" dirty="0"/>
              <a:t>Leave your thoughts in the chat as to what the important variable is. </a:t>
            </a:r>
          </a:p>
        </p:txBody>
      </p:sp>
      <p:sp>
        <p:nvSpPr>
          <p:cNvPr id="4" name="Slide Number Placeholder 3"/>
          <p:cNvSpPr>
            <a:spLocks noGrp="1"/>
          </p:cNvSpPr>
          <p:nvPr>
            <p:ph type="sldNum" sz="quarter" idx="5"/>
          </p:nvPr>
        </p:nvSpPr>
        <p:spPr/>
        <p:txBody>
          <a:bodyPr/>
          <a:lstStyle/>
          <a:p>
            <a:fld id="{FFB500C5-13F7-48FC-8160-C29AECF6C602}" type="slidenum">
              <a:rPr lang="en-US" smtClean="0"/>
              <a:t>51</a:t>
            </a:fld>
            <a:endParaRPr lang="en-US"/>
          </a:p>
        </p:txBody>
      </p:sp>
    </p:spTree>
    <p:extLst>
      <p:ext uri="{BB962C8B-B14F-4D97-AF65-F5344CB8AC3E}">
        <p14:creationId xmlns:p14="http://schemas.microsoft.com/office/powerpoint/2010/main" val="36198357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Give me a thumbs up when everyone has this installed.</a:t>
            </a:r>
          </a:p>
          <a:p>
            <a:r>
              <a:rPr lang="en-US" dirty="0"/>
              <a:t>Open up the wages dataset, we will now summarize a continuous variable (wage) using the Analysis </a:t>
            </a:r>
            <a:r>
              <a:rPr lang="en-US" dirty="0" err="1"/>
              <a:t>ToolPak</a:t>
            </a:r>
            <a:r>
              <a:rPr lang="en-US" dirty="0"/>
              <a:t>. </a:t>
            </a:r>
          </a:p>
          <a:p>
            <a:r>
              <a:rPr lang="en-US" dirty="0"/>
              <a:t>Another reminder to use the demo notes. </a:t>
            </a:r>
          </a:p>
        </p:txBody>
      </p:sp>
      <p:sp>
        <p:nvSpPr>
          <p:cNvPr id="4" name="Slide Number Placeholder 3"/>
          <p:cNvSpPr>
            <a:spLocks noGrp="1"/>
          </p:cNvSpPr>
          <p:nvPr>
            <p:ph type="sldNum" sz="quarter" idx="5"/>
          </p:nvPr>
        </p:nvSpPr>
        <p:spPr/>
        <p:txBody>
          <a:bodyPr/>
          <a:lstStyle/>
          <a:p>
            <a:fld id="{FFB500C5-13F7-48FC-8160-C29AECF6C602}" type="slidenum">
              <a:rPr lang="en-US" smtClean="0"/>
              <a:t>7</a:t>
            </a:fld>
            <a:endParaRPr lang="en-US"/>
          </a:p>
        </p:txBody>
      </p:sp>
    </p:spTree>
    <p:extLst>
      <p:ext uri="{BB962C8B-B14F-4D97-AF65-F5344CB8AC3E}">
        <p14:creationId xmlns:p14="http://schemas.microsoft.com/office/powerpoint/2010/main" val="324495735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depends what you want to track!</a:t>
            </a:r>
          </a:p>
          <a:p>
            <a:r>
              <a:rPr lang="en-US" dirty="0"/>
              <a:t>The average donation is perhaps inflated by the $100, and that is a big downside of using the average.</a:t>
            </a:r>
          </a:p>
          <a:p>
            <a:r>
              <a:rPr lang="en-US" dirty="0"/>
              <a:t>That is why the median can be more revealing as it is more reflective of a true “middle ground” which is also important to know.</a:t>
            </a:r>
          </a:p>
          <a:p>
            <a:r>
              <a:rPr lang="en-US" dirty="0"/>
              <a:t>Finally, you might want to know what the most common donation is, that would be the mode.</a:t>
            </a:r>
          </a:p>
          <a:p>
            <a:r>
              <a:rPr lang="en-US" dirty="0"/>
              <a:t>So, they are all important!</a:t>
            </a:r>
          </a:p>
          <a:p>
            <a:r>
              <a:rPr lang="en-US" dirty="0"/>
              <a:t>But, usually we are going to analyze the mean because that is more receptive to advanced analysis, you’ll see that if data is normally distributed, then the mean will be the most revealing measure for us. </a:t>
            </a:r>
          </a:p>
          <a:p>
            <a:r>
              <a:rPr lang="en-US" dirty="0"/>
              <a:t>You  will also see from this example the importance of having enough data! </a:t>
            </a:r>
            <a:r>
              <a:rPr lang="en-US" dirty="0" err="1"/>
              <a:t>Kinda</a:t>
            </a:r>
            <a:r>
              <a:rPr lang="en-US" dirty="0"/>
              <a:t> hard to know what’s going to be important with only five observations! </a:t>
            </a:r>
          </a:p>
        </p:txBody>
      </p:sp>
      <p:sp>
        <p:nvSpPr>
          <p:cNvPr id="4" name="Slide Number Placeholder 3"/>
          <p:cNvSpPr>
            <a:spLocks noGrp="1"/>
          </p:cNvSpPr>
          <p:nvPr>
            <p:ph type="sldNum" sz="quarter" idx="5"/>
          </p:nvPr>
        </p:nvSpPr>
        <p:spPr/>
        <p:txBody>
          <a:bodyPr/>
          <a:lstStyle/>
          <a:p>
            <a:fld id="{FFB500C5-13F7-48FC-8160-C29AECF6C602}" type="slidenum">
              <a:rPr lang="en-US" smtClean="0"/>
              <a:t>52</a:t>
            </a:fld>
            <a:endParaRPr lang="en-US"/>
          </a:p>
        </p:txBody>
      </p:sp>
    </p:spTree>
    <p:extLst>
      <p:ext uri="{BB962C8B-B14F-4D97-AF65-F5344CB8AC3E}">
        <p14:creationId xmlns:p14="http://schemas.microsoft.com/office/powerpoint/2010/main" val="104911710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 have established where the “center” of the variable is, we can explore how “spread” the variable’s values are from the center.</a:t>
            </a:r>
          </a:p>
          <a:p>
            <a:r>
              <a:rPr lang="en-US" dirty="0"/>
              <a:t>The most basic measure for this is the range or the min/max.</a:t>
            </a:r>
          </a:p>
          <a:p>
            <a:r>
              <a:rPr lang="en-US" dirty="0"/>
              <a:t>Then there is the variance and the standard deviation – these are more sophisticated measures of how far a value falls on average, relative to the mean.</a:t>
            </a:r>
          </a:p>
          <a:p>
            <a:endParaRPr lang="en-US" dirty="0"/>
          </a:p>
          <a:p>
            <a:r>
              <a:rPr lang="en-US" dirty="0"/>
              <a:t>Standard error – how much variation can we expect in our means if we drew many random samples. </a:t>
            </a:r>
          </a:p>
        </p:txBody>
      </p:sp>
      <p:sp>
        <p:nvSpPr>
          <p:cNvPr id="4" name="Slide Number Placeholder 3"/>
          <p:cNvSpPr>
            <a:spLocks noGrp="1"/>
          </p:cNvSpPr>
          <p:nvPr>
            <p:ph type="sldNum" sz="quarter" idx="5"/>
          </p:nvPr>
        </p:nvSpPr>
        <p:spPr/>
        <p:txBody>
          <a:bodyPr/>
          <a:lstStyle/>
          <a:p>
            <a:fld id="{FFB500C5-13F7-48FC-8160-C29AECF6C602}" type="slidenum">
              <a:rPr lang="en-US" smtClean="0"/>
              <a:t>53</a:t>
            </a:fld>
            <a:endParaRPr lang="en-US"/>
          </a:p>
        </p:txBody>
      </p:sp>
    </p:spTree>
    <p:extLst>
      <p:ext uri="{BB962C8B-B14F-4D97-AF65-F5344CB8AC3E}">
        <p14:creationId xmlns:p14="http://schemas.microsoft.com/office/powerpoint/2010/main" val="151391005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we can look at skewness and kurtosis which describe the overall distribution of a variable. First, skewness – skewness describes how </a:t>
            </a:r>
            <a:r>
              <a:rPr lang="en-US" dirty="0" err="1"/>
              <a:t>how</a:t>
            </a:r>
            <a:r>
              <a:rPr lang="en-US" dirty="0"/>
              <a:t> “lopsided” the data’s distribution is overall. </a:t>
            </a:r>
          </a:p>
        </p:txBody>
      </p:sp>
      <p:sp>
        <p:nvSpPr>
          <p:cNvPr id="4" name="Slide Number Placeholder 3"/>
          <p:cNvSpPr>
            <a:spLocks noGrp="1"/>
          </p:cNvSpPr>
          <p:nvPr>
            <p:ph type="sldNum" sz="quarter" idx="5"/>
          </p:nvPr>
        </p:nvSpPr>
        <p:spPr/>
        <p:txBody>
          <a:bodyPr/>
          <a:lstStyle/>
          <a:p>
            <a:fld id="{FFB500C5-13F7-48FC-8160-C29AECF6C602}" type="slidenum">
              <a:rPr lang="en-US" smtClean="0"/>
              <a:t>54</a:t>
            </a:fld>
            <a:endParaRPr lang="en-US"/>
          </a:p>
        </p:txBody>
      </p:sp>
    </p:spTree>
    <p:extLst>
      <p:ext uri="{BB962C8B-B14F-4D97-AF65-F5344CB8AC3E}">
        <p14:creationId xmlns:p14="http://schemas.microsoft.com/office/powerpoint/2010/main" val="22296448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Kurtosis describes how “jagged” the data’s distribution is. </a:t>
            </a:r>
          </a:p>
          <a:p>
            <a:r>
              <a:rPr lang="en-US" dirty="0"/>
              <a:t>Great, now let’s actually measure all these in a dataset using Excel. </a:t>
            </a:r>
          </a:p>
        </p:txBody>
      </p:sp>
      <p:sp>
        <p:nvSpPr>
          <p:cNvPr id="4" name="Slide Number Placeholder 3"/>
          <p:cNvSpPr>
            <a:spLocks noGrp="1"/>
          </p:cNvSpPr>
          <p:nvPr>
            <p:ph type="sldNum" sz="quarter" idx="5"/>
          </p:nvPr>
        </p:nvSpPr>
        <p:spPr/>
        <p:txBody>
          <a:bodyPr/>
          <a:lstStyle/>
          <a:p>
            <a:fld id="{FFB500C5-13F7-48FC-8160-C29AECF6C602}" type="slidenum">
              <a:rPr lang="en-US" smtClean="0"/>
              <a:t>55</a:t>
            </a:fld>
            <a:endParaRPr lang="en-US"/>
          </a:p>
        </p:txBody>
      </p:sp>
    </p:spTree>
    <p:extLst>
      <p:ext uri="{BB962C8B-B14F-4D97-AF65-F5344CB8AC3E}">
        <p14:creationId xmlns:p14="http://schemas.microsoft.com/office/powerpoint/2010/main" val="519924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Has everyone done this? If not, check the demo notes and/or follow along with the next two slides. </a:t>
            </a:r>
          </a:p>
          <a:p>
            <a:r>
              <a:rPr lang="en-US" dirty="0"/>
              <a:t>The steps are different for Mac versus Excel. </a:t>
            </a:r>
          </a:p>
        </p:txBody>
      </p:sp>
      <p:sp>
        <p:nvSpPr>
          <p:cNvPr id="4" name="Slide Number Placeholder 3"/>
          <p:cNvSpPr>
            <a:spLocks noGrp="1"/>
          </p:cNvSpPr>
          <p:nvPr>
            <p:ph type="sldNum" sz="quarter" idx="5"/>
          </p:nvPr>
        </p:nvSpPr>
        <p:spPr/>
        <p:txBody>
          <a:bodyPr/>
          <a:lstStyle/>
          <a:p>
            <a:fld id="{FFB500C5-13F7-48FC-8160-C29AECF6C602}" type="slidenum">
              <a:rPr lang="en-US" smtClean="0"/>
              <a:t>56</a:t>
            </a:fld>
            <a:endParaRPr lang="en-US"/>
          </a:p>
        </p:txBody>
      </p:sp>
    </p:spTree>
    <p:extLst>
      <p:ext uri="{BB962C8B-B14F-4D97-AF65-F5344CB8AC3E}">
        <p14:creationId xmlns:p14="http://schemas.microsoft.com/office/powerpoint/2010/main" val="62803223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Give me a thumbs up when everyone has this installed.</a:t>
            </a:r>
          </a:p>
          <a:p>
            <a:r>
              <a:rPr lang="en-US" dirty="0"/>
              <a:t>Open up the wages dataset, we will now summarize a continuous variable (wage) using the Analysis </a:t>
            </a:r>
            <a:r>
              <a:rPr lang="en-US" dirty="0" err="1"/>
              <a:t>ToolPak</a:t>
            </a:r>
            <a:r>
              <a:rPr lang="en-US" dirty="0"/>
              <a:t>. </a:t>
            </a:r>
          </a:p>
          <a:p>
            <a:r>
              <a:rPr lang="en-US" dirty="0"/>
              <a:t>Another reminder to use the demo notes. </a:t>
            </a:r>
          </a:p>
        </p:txBody>
      </p:sp>
      <p:sp>
        <p:nvSpPr>
          <p:cNvPr id="4" name="Slide Number Placeholder 3"/>
          <p:cNvSpPr>
            <a:spLocks noGrp="1"/>
          </p:cNvSpPr>
          <p:nvPr>
            <p:ph type="sldNum" sz="quarter" idx="5"/>
          </p:nvPr>
        </p:nvSpPr>
        <p:spPr/>
        <p:txBody>
          <a:bodyPr/>
          <a:lstStyle/>
          <a:p>
            <a:fld id="{FFB500C5-13F7-48FC-8160-C29AECF6C602}" type="slidenum">
              <a:rPr lang="en-US" smtClean="0"/>
              <a:t>59</a:t>
            </a:fld>
            <a:endParaRPr lang="en-US"/>
          </a:p>
        </p:txBody>
      </p:sp>
    </p:spTree>
    <p:extLst>
      <p:ext uri="{BB962C8B-B14F-4D97-AF65-F5344CB8AC3E}">
        <p14:creationId xmlns:p14="http://schemas.microsoft.com/office/powerpoint/2010/main" val="332837910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Getting the measures of skewness/kurtosis is great but there’s nothing quite like a picture! Let’s draw the actual visualization with a histogram. </a:t>
            </a:r>
          </a:p>
        </p:txBody>
      </p:sp>
      <p:sp>
        <p:nvSpPr>
          <p:cNvPr id="4" name="Slide Number Placeholder 3"/>
          <p:cNvSpPr>
            <a:spLocks noGrp="1"/>
          </p:cNvSpPr>
          <p:nvPr>
            <p:ph type="sldNum" sz="quarter" idx="5"/>
          </p:nvPr>
        </p:nvSpPr>
        <p:spPr/>
        <p:txBody>
          <a:bodyPr/>
          <a:lstStyle/>
          <a:p>
            <a:fld id="{FFB500C5-13F7-48FC-8160-C29AECF6C602}" type="slidenum">
              <a:rPr lang="en-US" smtClean="0"/>
              <a:t>60</a:t>
            </a:fld>
            <a:endParaRPr lang="en-US"/>
          </a:p>
        </p:txBody>
      </p:sp>
    </p:spTree>
    <p:extLst>
      <p:ext uri="{BB962C8B-B14F-4D97-AF65-F5344CB8AC3E}">
        <p14:creationId xmlns:p14="http://schemas.microsoft.com/office/powerpoint/2010/main" val="106611973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do it!</a:t>
            </a:r>
          </a:p>
        </p:txBody>
      </p:sp>
      <p:sp>
        <p:nvSpPr>
          <p:cNvPr id="4" name="Slide Number Placeholder 3"/>
          <p:cNvSpPr>
            <a:spLocks noGrp="1"/>
          </p:cNvSpPr>
          <p:nvPr>
            <p:ph type="sldNum" sz="quarter" idx="5"/>
          </p:nvPr>
        </p:nvSpPr>
        <p:spPr/>
        <p:txBody>
          <a:bodyPr/>
          <a:lstStyle/>
          <a:p>
            <a:fld id="{FFB500C5-13F7-48FC-8160-C29AECF6C602}" type="slidenum">
              <a:rPr lang="en-US" smtClean="0"/>
              <a:t>61</a:t>
            </a:fld>
            <a:endParaRPr lang="en-US"/>
          </a:p>
        </p:txBody>
      </p:sp>
    </p:spTree>
    <p:extLst>
      <p:ext uri="{BB962C8B-B14F-4D97-AF65-F5344CB8AC3E}">
        <p14:creationId xmlns:p14="http://schemas.microsoft.com/office/powerpoint/2010/main" val="217268342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it’s your turn to do each of the three steps.</a:t>
            </a:r>
          </a:p>
          <a:p>
            <a:r>
              <a:rPr lang="en-US" dirty="0"/>
              <a:t>This is a real life dataset on housing prices.  Do some EDA on this data. </a:t>
            </a:r>
          </a:p>
        </p:txBody>
      </p:sp>
      <p:sp>
        <p:nvSpPr>
          <p:cNvPr id="4" name="Slide Number Placeholder 3"/>
          <p:cNvSpPr>
            <a:spLocks noGrp="1"/>
          </p:cNvSpPr>
          <p:nvPr>
            <p:ph type="sldNum" sz="quarter" idx="5"/>
          </p:nvPr>
        </p:nvSpPr>
        <p:spPr/>
        <p:txBody>
          <a:bodyPr/>
          <a:lstStyle/>
          <a:p>
            <a:fld id="{FFB500C5-13F7-48FC-8160-C29AECF6C602}" type="slidenum">
              <a:rPr lang="en-US" smtClean="0"/>
              <a:t>62</a:t>
            </a:fld>
            <a:endParaRPr lang="en-US"/>
          </a:p>
        </p:txBody>
      </p:sp>
    </p:spTree>
    <p:extLst>
      <p:ext uri="{BB962C8B-B14F-4D97-AF65-F5344CB8AC3E}">
        <p14:creationId xmlns:p14="http://schemas.microsoft.com/office/powerpoint/2010/main" val="116725567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normal distribution of paramount in statistics. We are able to extrapolate pretty well about a variable’s value when it falls on a bell curve because we know exactly how “spread” the variable’s values are around its center. </a:t>
            </a:r>
          </a:p>
          <a:p>
            <a:r>
              <a:rPr lang="en-US" dirty="0"/>
              <a:t>Next slide for some specifics. </a:t>
            </a:r>
          </a:p>
        </p:txBody>
      </p:sp>
      <p:sp>
        <p:nvSpPr>
          <p:cNvPr id="4" name="Slide Number Placeholder 3"/>
          <p:cNvSpPr>
            <a:spLocks noGrp="1"/>
          </p:cNvSpPr>
          <p:nvPr>
            <p:ph type="sldNum" sz="quarter" idx="5"/>
          </p:nvPr>
        </p:nvSpPr>
        <p:spPr/>
        <p:txBody>
          <a:bodyPr/>
          <a:lstStyle/>
          <a:p>
            <a:fld id="{FFB500C5-13F7-48FC-8160-C29AECF6C602}" type="slidenum">
              <a:rPr lang="en-US" smtClean="0"/>
              <a:t>63</a:t>
            </a:fld>
            <a:endParaRPr lang="en-US"/>
          </a:p>
        </p:txBody>
      </p:sp>
    </p:spTree>
    <p:extLst>
      <p:ext uri="{BB962C8B-B14F-4D97-AF65-F5344CB8AC3E}">
        <p14:creationId xmlns:p14="http://schemas.microsoft.com/office/powerpoint/2010/main" val="11722288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 Update!</a:t>
            </a:r>
          </a:p>
          <a:p>
            <a:r>
              <a:rPr lang="en-US" dirty="0"/>
              <a:t>Let’s begin with Exploratory Data Analysis in Excel. </a:t>
            </a:r>
          </a:p>
          <a:p>
            <a:r>
              <a:rPr lang="en-US" dirty="0"/>
              <a:t>Pulse check – who has heard of this term before and how would you define it? Or outside of defining it, what are some examples of it? </a:t>
            </a:r>
          </a:p>
        </p:txBody>
      </p:sp>
      <p:sp>
        <p:nvSpPr>
          <p:cNvPr id="4" name="Slide Number Placeholder 3"/>
          <p:cNvSpPr>
            <a:spLocks noGrp="1"/>
          </p:cNvSpPr>
          <p:nvPr>
            <p:ph type="sldNum" sz="quarter" idx="5"/>
          </p:nvPr>
        </p:nvSpPr>
        <p:spPr/>
        <p:txBody>
          <a:bodyPr/>
          <a:lstStyle/>
          <a:p>
            <a:fld id="{FFB500C5-13F7-48FC-8160-C29AECF6C602}" type="slidenum">
              <a:rPr lang="en-US" smtClean="0"/>
              <a:t>8</a:t>
            </a:fld>
            <a:endParaRPr lang="en-US"/>
          </a:p>
        </p:txBody>
      </p:sp>
    </p:spTree>
    <p:extLst>
      <p:ext uri="{BB962C8B-B14F-4D97-AF65-F5344CB8AC3E}">
        <p14:creationId xmlns:p14="http://schemas.microsoft.com/office/powerpoint/2010/main" val="192804967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called the empirical rule and it tells us how many observations we expect to fall within how many standard deviations of the mean. We can expect that 68% of our observations fall within 1 standard deviation, 95% within 2, and 99.7% within 3. This allows us to state how likely or unlikely it is to get any certain value. </a:t>
            </a:r>
          </a:p>
        </p:txBody>
      </p:sp>
      <p:sp>
        <p:nvSpPr>
          <p:cNvPr id="4" name="Slide Number Placeholder 3"/>
          <p:cNvSpPr>
            <a:spLocks noGrp="1"/>
          </p:cNvSpPr>
          <p:nvPr>
            <p:ph type="sldNum" sz="quarter" idx="5"/>
          </p:nvPr>
        </p:nvSpPr>
        <p:spPr/>
        <p:txBody>
          <a:bodyPr/>
          <a:lstStyle/>
          <a:p>
            <a:fld id="{FFB500C5-13F7-48FC-8160-C29AECF6C602}" type="slidenum">
              <a:rPr lang="en-US" smtClean="0"/>
              <a:t>64</a:t>
            </a:fld>
            <a:endParaRPr lang="en-US"/>
          </a:p>
        </p:txBody>
      </p:sp>
    </p:spTree>
    <p:extLst>
      <p:ext uri="{BB962C8B-B14F-4D97-AF65-F5344CB8AC3E}">
        <p14:creationId xmlns:p14="http://schemas.microsoft.com/office/powerpoint/2010/main" val="150967466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https://pixabay.com/photos/bigfoot-evolution-anthropoid-ape-542546/  </a:t>
            </a:r>
          </a:p>
          <a:p>
            <a:r>
              <a:rPr lang="en-US" dirty="0"/>
              <a:t>The interesting thing about the normal distribution is that while we see approximations to it everywhere, it’s nearly impossible to find it perfectly in real life.  Some ways we can check whether a variable is normally distributed enough are with descriptive statistics. We can check whether its skewness and kurtosis fall within a certain range, this is a pretty generous range here, but a perfectly normal distribution will have a skewness and kurtosis of 0, so the closer to 0 the more normal it is.</a:t>
            </a:r>
          </a:p>
          <a:p>
            <a:endParaRPr lang="en-US" dirty="0"/>
          </a:p>
          <a:p>
            <a:r>
              <a:rPr lang="en-US" dirty="0"/>
              <a:t>We can also visualize it and we’ve been using histograms to do that. With this we can see whether the variable “looks” normal, or how “bell-shaped” it appears.  </a:t>
            </a:r>
          </a:p>
          <a:p>
            <a:endParaRPr lang="en-US" dirty="0"/>
          </a:p>
          <a:p>
            <a:r>
              <a:rPr lang="en-US" dirty="0"/>
              <a:t>Finally there are some other ways to test normality but we won’t get into those, we can perform a statistical test to check whether our variable is likely to be different than normal. The cool thing is that after this course you will understand how tests like these work at a basic level. </a:t>
            </a:r>
          </a:p>
        </p:txBody>
      </p:sp>
      <p:sp>
        <p:nvSpPr>
          <p:cNvPr id="4" name="Slide Number Placeholder 3"/>
          <p:cNvSpPr>
            <a:spLocks noGrp="1"/>
          </p:cNvSpPr>
          <p:nvPr>
            <p:ph type="sldNum" sz="quarter" idx="5"/>
          </p:nvPr>
        </p:nvSpPr>
        <p:spPr/>
        <p:txBody>
          <a:bodyPr/>
          <a:lstStyle/>
          <a:p>
            <a:fld id="{FFB500C5-13F7-48FC-8160-C29AECF6C602}" type="slidenum">
              <a:rPr lang="en-US" smtClean="0"/>
              <a:t>65</a:t>
            </a:fld>
            <a:endParaRPr lang="en-US"/>
          </a:p>
        </p:txBody>
      </p:sp>
    </p:spTree>
    <p:extLst>
      <p:ext uri="{BB962C8B-B14F-4D97-AF65-F5344CB8AC3E}">
        <p14:creationId xmlns:p14="http://schemas.microsoft.com/office/powerpoint/2010/main" val="418161283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Instructions follow on the next slide. </a:t>
            </a:r>
          </a:p>
        </p:txBody>
      </p:sp>
      <p:sp>
        <p:nvSpPr>
          <p:cNvPr id="4" name="Slide Number Placeholder 3"/>
          <p:cNvSpPr>
            <a:spLocks noGrp="1"/>
          </p:cNvSpPr>
          <p:nvPr>
            <p:ph type="sldNum" sz="quarter" idx="5"/>
          </p:nvPr>
        </p:nvSpPr>
        <p:spPr/>
        <p:txBody>
          <a:bodyPr/>
          <a:lstStyle/>
          <a:p>
            <a:fld id="{FFB500C5-13F7-48FC-8160-C29AECF6C602}" type="slidenum">
              <a:rPr lang="en-US" smtClean="0"/>
              <a:t>66</a:t>
            </a:fld>
            <a:endParaRPr lang="en-US"/>
          </a:p>
        </p:txBody>
      </p:sp>
    </p:spTree>
    <p:extLst>
      <p:ext uri="{BB962C8B-B14F-4D97-AF65-F5344CB8AC3E}">
        <p14:creationId xmlns:p14="http://schemas.microsoft.com/office/powerpoint/2010/main" val="272725215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More instructions on next slide.</a:t>
            </a:r>
          </a:p>
          <a:p>
            <a:r>
              <a:rPr lang="en-US" dirty="0"/>
              <a:t>Ask if anyone knows what formula to use for this. </a:t>
            </a:r>
          </a:p>
        </p:txBody>
      </p:sp>
      <p:sp>
        <p:nvSpPr>
          <p:cNvPr id="4" name="Slide Number Placeholder 3"/>
          <p:cNvSpPr>
            <a:spLocks noGrp="1"/>
          </p:cNvSpPr>
          <p:nvPr>
            <p:ph type="sldNum" sz="quarter" idx="5"/>
          </p:nvPr>
        </p:nvSpPr>
        <p:spPr/>
        <p:txBody>
          <a:bodyPr/>
          <a:lstStyle/>
          <a:p>
            <a:fld id="{FFB500C5-13F7-48FC-8160-C29AECF6C602}" type="slidenum">
              <a:rPr lang="en-US" smtClean="0"/>
              <a:t>67</a:t>
            </a:fld>
            <a:endParaRPr lang="en-US"/>
          </a:p>
        </p:txBody>
      </p:sp>
    </p:spTree>
    <p:extLst>
      <p:ext uri="{BB962C8B-B14F-4D97-AF65-F5344CB8AC3E}">
        <p14:creationId xmlns:p14="http://schemas.microsoft.com/office/powerpoint/2010/main" val="175957959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Resulting screenshot to be shown on next slide. </a:t>
            </a:r>
          </a:p>
          <a:p>
            <a:r>
              <a:rPr lang="en-US" dirty="0"/>
              <a:t>If you need help with the plotting, go to the older demo notes, that’s what we did before.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Don’t look ahead in the slides! </a:t>
            </a:r>
          </a:p>
          <a:p>
            <a:r>
              <a:rPr lang="en-US" dirty="0"/>
              <a:t> </a:t>
            </a:r>
          </a:p>
        </p:txBody>
      </p:sp>
      <p:sp>
        <p:nvSpPr>
          <p:cNvPr id="4" name="Slide Number Placeholder 3"/>
          <p:cNvSpPr>
            <a:spLocks noGrp="1"/>
          </p:cNvSpPr>
          <p:nvPr>
            <p:ph type="sldNum" sz="quarter" idx="5"/>
          </p:nvPr>
        </p:nvSpPr>
        <p:spPr/>
        <p:txBody>
          <a:bodyPr/>
          <a:lstStyle/>
          <a:p>
            <a:fld id="{FFB500C5-13F7-48FC-8160-C29AECF6C602}" type="slidenum">
              <a:rPr lang="en-US" smtClean="0"/>
              <a:t>68</a:t>
            </a:fld>
            <a:endParaRPr lang="en-US"/>
          </a:p>
        </p:txBody>
      </p:sp>
    </p:spTree>
    <p:extLst>
      <p:ext uri="{BB962C8B-B14F-4D97-AF65-F5344CB8AC3E}">
        <p14:creationId xmlns:p14="http://schemas.microsoft.com/office/powerpoint/2010/main" val="203529365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will take the average roulette spin after spinning 100 times. Do this 500 times and plot the histogram of the average spins. What happens this time? </a:t>
            </a:r>
          </a:p>
          <a:p>
            <a:r>
              <a:rPr lang="en-US" dirty="0"/>
              <a:t>Don’t look ahead in the slides! </a:t>
            </a:r>
          </a:p>
        </p:txBody>
      </p:sp>
      <p:sp>
        <p:nvSpPr>
          <p:cNvPr id="4" name="Slide Number Placeholder 3"/>
          <p:cNvSpPr>
            <a:spLocks noGrp="1"/>
          </p:cNvSpPr>
          <p:nvPr>
            <p:ph type="sldNum" sz="quarter" idx="5"/>
          </p:nvPr>
        </p:nvSpPr>
        <p:spPr/>
        <p:txBody>
          <a:bodyPr/>
          <a:lstStyle/>
          <a:p>
            <a:fld id="{FFB500C5-13F7-48FC-8160-C29AECF6C602}" type="slidenum">
              <a:rPr lang="en-US" smtClean="0"/>
              <a:t>69</a:t>
            </a:fld>
            <a:endParaRPr lang="en-US"/>
          </a:p>
        </p:txBody>
      </p:sp>
    </p:spTree>
    <p:extLst>
      <p:ext uri="{BB962C8B-B14F-4D97-AF65-F5344CB8AC3E}">
        <p14:creationId xmlns:p14="http://schemas.microsoft.com/office/powerpoint/2010/main" val="53940016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Magic, or statistics?</a:t>
            </a:r>
            <a:br>
              <a:rPr lang="en-US" dirty="0"/>
            </a:br>
            <a:r>
              <a:rPr lang="en-US" dirty="0"/>
              <a:t>This is courtesy of the central limit theorem.  Sample means tend to normality, which means since we know the probability distribution, we can make reliable estimates about a population, given a sample, as we extrapolate to that population. </a:t>
            </a:r>
          </a:p>
        </p:txBody>
      </p:sp>
      <p:sp>
        <p:nvSpPr>
          <p:cNvPr id="4" name="Slide Number Placeholder 3"/>
          <p:cNvSpPr>
            <a:spLocks noGrp="1"/>
          </p:cNvSpPr>
          <p:nvPr>
            <p:ph type="sldNum" sz="quarter" idx="5"/>
          </p:nvPr>
        </p:nvSpPr>
        <p:spPr/>
        <p:txBody>
          <a:bodyPr/>
          <a:lstStyle/>
          <a:p>
            <a:fld id="{FFB500C5-13F7-48FC-8160-C29AECF6C602}" type="slidenum">
              <a:rPr lang="en-US" smtClean="0"/>
              <a:t>70</a:t>
            </a:fld>
            <a:endParaRPr lang="en-US"/>
          </a:p>
        </p:txBody>
      </p:sp>
    </p:spTree>
    <p:extLst>
      <p:ext uri="{BB962C8B-B14F-4D97-AF65-F5344CB8AC3E}">
        <p14:creationId xmlns:p14="http://schemas.microsoft.com/office/powerpoint/2010/main" val="138508663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big caveat is that a sample has to be “large enough.”  What does that mean? Well, the base case is 30. 60 is better and 100 is even better. </a:t>
            </a:r>
            <a:br>
              <a:rPr lang="en-US" dirty="0"/>
            </a:br>
            <a:r>
              <a:rPr lang="en-US" dirty="0"/>
              <a:t>If your data’s sample is already looking normal, it’s going to take a smaller sample size to hit that “large enough” qualification. So generally a normally distributed variable is considered a requirement to do these statistics in practice, whereas in theory this is not such a dead-locked requirement. </a:t>
            </a:r>
          </a:p>
          <a:p>
            <a:endParaRPr lang="en-US" dirty="0"/>
          </a:p>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71</a:t>
            </a:fld>
            <a:endParaRPr lang="en-US"/>
          </a:p>
        </p:txBody>
      </p:sp>
    </p:spTree>
    <p:extLst>
      <p:ext uri="{BB962C8B-B14F-4D97-AF65-F5344CB8AC3E}">
        <p14:creationId xmlns:p14="http://schemas.microsoft.com/office/powerpoint/2010/main" val="209057300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https://unsplash.com/photos/3qMOyoqI-JM</a:t>
            </a:r>
          </a:p>
          <a:p>
            <a:r>
              <a:rPr lang="en-US" dirty="0"/>
              <a:t>Instructions follow on the next slide. </a:t>
            </a:r>
          </a:p>
        </p:txBody>
      </p:sp>
      <p:sp>
        <p:nvSpPr>
          <p:cNvPr id="4" name="Slide Number Placeholder 3"/>
          <p:cNvSpPr>
            <a:spLocks noGrp="1"/>
          </p:cNvSpPr>
          <p:nvPr>
            <p:ph type="sldNum" sz="quarter" idx="5"/>
          </p:nvPr>
        </p:nvSpPr>
        <p:spPr/>
        <p:txBody>
          <a:bodyPr/>
          <a:lstStyle/>
          <a:p>
            <a:fld id="{FFB500C5-13F7-48FC-8160-C29AECF6C602}" type="slidenum">
              <a:rPr lang="en-US" smtClean="0"/>
              <a:t>72</a:t>
            </a:fld>
            <a:endParaRPr lang="en-US"/>
          </a:p>
        </p:txBody>
      </p:sp>
    </p:spTree>
    <p:extLst>
      <p:ext uri="{BB962C8B-B14F-4D97-AF65-F5344CB8AC3E}">
        <p14:creationId xmlns:p14="http://schemas.microsoft.com/office/powerpoint/2010/main" val="279037050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73</a:t>
            </a:fld>
            <a:endParaRPr lang="en-US"/>
          </a:p>
        </p:txBody>
      </p:sp>
    </p:spTree>
    <p:extLst>
      <p:ext uri="{BB962C8B-B14F-4D97-AF65-F5344CB8AC3E}">
        <p14:creationId xmlns:p14="http://schemas.microsoft.com/office/powerpoint/2010/main" val="2675187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9</a:t>
            </a:fld>
            <a:endParaRPr lang="en-US"/>
          </a:p>
        </p:txBody>
      </p:sp>
    </p:spTree>
    <p:extLst>
      <p:ext uri="{BB962C8B-B14F-4D97-AF65-F5344CB8AC3E}">
        <p14:creationId xmlns:p14="http://schemas.microsoft.com/office/powerpoint/2010/main" val="149905705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Magic, or statistics?</a:t>
            </a:r>
            <a:br>
              <a:rPr lang="en-US" dirty="0"/>
            </a:b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74</a:t>
            </a:fld>
            <a:endParaRPr lang="en-US"/>
          </a:p>
        </p:txBody>
      </p:sp>
    </p:spTree>
    <p:extLst>
      <p:ext uri="{BB962C8B-B14F-4D97-AF65-F5344CB8AC3E}">
        <p14:creationId xmlns:p14="http://schemas.microsoft.com/office/powerpoint/2010/main" val="221643094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let’s end our EDA module on the Central Limit Theorem as you’ll see it’s the “missing link” between descriptive and inferential statistics. </a:t>
            </a:r>
          </a:p>
          <a:p>
            <a:r>
              <a:rPr lang="en-US" dirty="0"/>
              <a:t>We are done with the first module! Any questions?</a:t>
            </a:r>
          </a:p>
        </p:txBody>
      </p:sp>
      <p:sp>
        <p:nvSpPr>
          <p:cNvPr id="4" name="Slide Number Placeholder 3"/>
          <p:cNvSpPr>
            <a:spLocks noGrp="1"/>
          </p:cNvSpPr>
          <p:nvPr>
            <p:ph type="sldNum" sz="quarter" idx="5"/>
          </p:nvPr>
        </p:nvSpPr>
        <p:spPr/>
        <p:txBody>
          <a:bodyPr/>
          <a:lstStyle/>
          <a:p>
            <a:fld id="{FFB500C5-13F7-48FC-8160-C29AECF6C602}" type="slidenum">
              <a:rPr lang="en-US" smtClean="0"/>
              <a:t>75</a:t>
            </a:fld>
            <a:endParaRPr lang="en-US"/>
          </a:p>
        </p:txBody>
      </p:sp>
    </p:spTree>
    <p:extLst>
      <p:ext uri="{BB962C8B-B14F-4D97-AF65-F5344CB8AC3E}">
        <p14:creationId xmlns:p14="http://schemas.microsoft.com/office/powerpoint/2010/main" val="408665187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module we will begin to take what we’ve learned about our sample data, and how sample means behave, and put those together to start making inferences about a population based on a sample. </a:t>
            </a:r>
          </a:p>
        </p:txBody>
      </p:sp>
      <p:sp>
        <p:nvSpPr>
          <p:cNvPr id="4" name="Slide Number Placeholder 3"/>
          <p:cNvSpPr>
            <a:spLocks noGrp="1"/>
          </p:cNvSpPr>
          <p:nvPr>
            <p:ph type="sldNum" sz="quarter" idx="5"/>
          </p:nvPr>
        </p:nvSpPr>
        <p:spPr/>
        <p:txBody>
          <a:bodyPr/>
          <a:lstStyle/>
          <a:p>
            <a:fld id="{FFB500C5-13F7-48FC-8160-C29AECF6C602}" type="slidenum">
              <a:rPr lang="en-US" smtClean="0"/>
              <a:t>76</a:t>
            </a:fld>
            <a:endParaRPr lang="en-US"/>
          </a:p>
        </p:txBody>
      </p:sp>
    </p:spTree>
    <p:extLst>
      <p:ext uri="{BB962C8B-B14F-4D97-AF65-F5344CB8AC3E}">
        <p14:creationId xmlns:p14="http://schemas.microsoft.com/office/powerpoint/2010/main" val="230350430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Again, I really want to focus this on real-life business applications so this is not some academic undertaking, so let’s say that we are real estate analysts and we want to consider what kinds of features on a house help.</a:t>
            </a:r>
          </a:p>
          <a:p>
            <a:r>
              <a:rPr lang="en-US" dirty="0"/>
              <a:t>We might start with a claim like this. I don’t think anyone would disagree with this statement, but how would we actually quantify that? What can we measure to compare a difference in quality between houses with and w/o air conditioning? </a:t>
            </a:r>
          </a:p>
        </p:txBody>
      </p:sp>
      <p:sp>
        <p:nvSpPr>
          <p:cNvPr id="4" name="Slide Number Placeholder 3"/>
          <p:cNvSpPr>
            <a:spLocks noGrp="1"/>
          </p:cNvSpPr>
          <p:nvPr>
            <p:ph type="sldNum" sz="quarter" idx="5"/>
          </p:nvPr>
        </p:nvSpPr>
        <p:spPr/>
        <p:txBody>
          <a:bodyPr/>
          <a:lstStyle/>
          <a:p>
            <a:fld id="{FFB500C5-13F7-48FC-8160-C29AECF6C602}" type="slidenum">
              <a:rPr lang="en-US" smtClean="0"/>
              <a:t>77</a:t>
            </a:fld>
            <a:endParaRPr lang="en-US"/>
          </a:p>
        </p:txBody>
      </p:sp>
    </p:spTree>
    <p:extLst>
      <p:ext uri="{BB962C8B-B14F-4D97-AF65-F5344CB8AC3E}">
        <p14:creationId xmlns:p14="http://schemas.microsoft.com/office/powerpoint/2010/main" val="160186403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Price! Price is a readily quantifiable value that could stand in for quality that I think a lot of business managers would be pleased with learning more about. Do homes with AC sell for a higher value? Now we are talking business. </a:t>
            </a:r>
          </a:p>
        </p:txBody>
      </p:sp>
      <p:sp>
        <p:nvSpPr>
          <p:cNvPr id="4" name="Slide Number Placeholder 3"/>
          <p:cNvSpPr>
            <a:spLocks noGrp="1"/>
          </p:cNvSpPr>
          <p:nvPr>
            <p:ph type="sldNum" sz="quarter" idx="5"/>
          </p:nvPr>
        </p:nvSpPr>
        <p:spPr/>
        <p:txBody>
          <a:bodyPr/>
          <a:lstStyle/>
          <a:p>
            <a:fld id="{FFB500C5-13F7-48FC-8160-C29AECF6C602}" type="slidenum">
              <a:rPr lang="en-US" smtClean="0"/>
              <a:t>78</a:t>
            </a:fld>
            <a:endParaRPr lang="en-US"/>
          </a:p>
        </p:txBody>
      </p:sp>
    </p:spTree>
    <p:extLst>
      <p:ext uri="{BB962C8B-B14F-4D97-AF65-F5344CB8AC3E}">
        <p14:creationId xmlns:p14="http://schemas.microsoft.com/office/powerpoint/2010/main" val="48957115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let’s qualify further, how are we going to compare housing prices? Well, we could ask </a:t>
            </a:r>
            <a:r>
              <a:rPr lang="en-US" i="1" dirty="0"/>
              <a:t>on average </a:t>
            </a:r>
            <a:r>
              <a:rPr lang="en-US" i="0" dirty="0"/>
              <a:t>whether homes with AC sell for higher. Now we are making a readily measurable claim.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79</a:t>
            </a:fld>
            <a:endParaRPr lang="en-US"/>
          </a:p>
        </p:txBody>
      </p:sp>
    </p:spTree>
    <p:extLst>
      <p:ext uri="{BB962C8B-B14F-4D97-AF65-F5344CB8AC3E}">
        <p14:creationId xmlns:p14="http://schemas.microsoft.com/office/powerpoint/2010/main" val="336164131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Of course, we can’t measure the sale price of EVERY house, we are going to take a sample. So we need to be very specific about </a:t>
            </a:r>
            <a:r>
              <a:rPr lang="en-US" i="1" dirty="0"/>
              <a:t>what </a:t>
            </a:r>
            <a:r>
              <a:rPr lang="en-US" i="0" dirty="0"/>
              <a:t>we are measuring. </a:t>
            </a:r>
          </a:p>
          <a:p>
            <a:r>
              <a:rPr lang="en-US" i="0" dirty="0"/>
              <a:t>However you are going to find that through some of the principles you learned earlier that we can actually make some claims about ALL houses given a SAMPLE of houses that we took.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80</a:t>
            </a:fld>
            <a:endParaRPr lang="en-US"/>
          </a:p>
        </p:txBody>
      </p:sp>
    </p:spTree>
    <p:extLst>
      <p:ext uri="{BB962C8B-B14F-4D97-AF65-F5344CB8AC3E}">
        <p14:creationId xmlns:p14="http://schemas.microsoft.com/office/powerpoint/2010/main" val="233749965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think about what we just did here, essentially we are looking for a difference in the average of some continuous variable between two categories. Going back to our analogy, with these two ingredients we can make the “recipe” of an independent samples t-test. </a:t>
            </a:r>
          </a:p>
          <a:p>
            <a:r>
              <a:rPr lang="en-US" dirty="0"/>
              <a:t>Before we run the test, we want to fully explore the variables we are going to test. This is like measuring out our ingredients to make sure the recipe is right. </a:t>
            </a:r>
          </a:p>
        </p:txBody>
      </p:sp>
      <p:sp>
        <p:nvSpPr>
          <p:cNvPr id="4" name="Slide Number Placeholder 3"/>
          <p:cNvSpPr>
            <a:spLocks noGrp="1"/>
          </p:cNvSpPr>
          <p:nvPr>
            <p:ph type="sldNum" sz="quarter" idx="5"/>
          </p:nvPr>
        </p:nvSpPr>
        <p:spPr/>
        <p:txBody>
          <a:bodyPr/>
          <a:lstStyle/>
          <a:p>
            <a:fld id="{FFB500C5-13F7-48FC-8160-C29AECF6C602}" type="slidenum">
              <a:rPr lang="en-US" smtClean="0"/>
              <a:t>81</a:t>
            </a:fld>
            <a:endParaRPr lang="en-US"/>
          </a:p>
        </p:txBody>
      </p:sp>
    </p:spTree>
    <p:extLst>
      <p:ext uri="{BB962C8B-B14F-4D97-AF65-F5344CB8AC3E}">
        <p14:creationId xmlns:p14="http://schemas.microsoft.com/office/powerpoint/2010/main" val="392759822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using the tools we’ve learned so far (frequencies, descriptive statistics, histograms), let’s see what we can learn about a difference in means between homes w/ and w/o AC. </a:t>
            </a:r>
          </a:p>
        </p:txBody>
      </p:sp>
      <p:sp>
        <p:nvSpPr>
          <p:cNvPr id="4" name="Slide Number Placeholder 3"/>
          <p:cNvSpPr>
            <a:spLocks noGrp="1"/>
          </p:cNvSpPr>
          <p:nvPr>
            <p:ph type="sldNum" sz="quarter" idx="5"/>
          </p:nvPr>
        </p:nvSpPr>
        <p:spPr/>
        <p:txBody>
          <a:bodyPr/>
          <a:lstStyle/>
          <a:p>
            <a:fld id="{FFB500C5-13F7-48FC-8160-C29AECF6C602}" type="slidenum">
              <a:rPr lang="en-US" smtClean="0"/>
              <a:t>82</a:t>
            </a:fld>
            <a:endParaRPr lang="en-US"/>
          </a:p>
        </p:txBody>
      </p:sp>
    </p:spTree>
    <p:extLst>
      <p:ext uri="{BB962C8B-B14F-4D97-AF65-F5344CB8AC3E}">
        <p14:creationId xmlns:p14="http://schemas.microsoft.com/office/powerpoint/2010/main" val="100983619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Photo source: https://unsplash.com/photos/T-br3SYp9kw  </a:t>
            </a:r>
          </a:p>
          <a:p>
            <a:r>
              <a:rPr lang="en-US" dirty="0"/>
              <a:t>Now it’s your turn to follow the steps taken so far. </a:t>
            </a:r>
          </a:p>
          <a:p>
            <a:r>
              <a:rPr lang="en-US" dirty="0"/>
              <a:t>“Build on” is a pun :P </a:t>
            </a:r>
          </a:p>
        </p:txBody>
      </p:sp>
      <p:sp>
        <p:nvSpPr>
          <p:cNvPr id="4" name="Slide Number Placeholder 3"/>
          <p:cNvSpPr>
            <a:spLocks noGrp="1"/>
          </p:cNvSpPr>
          <p:nvPr>
            <p:ph type="sldNum" sz="quarter" idx="5"/>
          </p:nvPr>
        </p:nvSpPr>
        <p:spPr/>
        <p:txBody>
          <a:bodyPr/>
          <a:lstStyle/>
          <a:p>
            <a:fld id="{FFB500C5-13F7-48FC-8160-C29AECF6C602}" type="slidenum">
              <a:rPr lang="en-US" smtClean="0"/>
              <a:t>83</a:t>
            </a:fld>
            <a:endParaRPr lang="en-US"/>
          </a:p>
        </p:txBody>
      </p:sp>
    </p:spTree>
    <p:extLst>
      <p:ext uri="{BB962C8B-B14F-4D97-AF65-F5344CB8AC3E}">
        <p14:creationId xmlns:p14="http://schemas.microsoft.com/office/powerpoint/2010/main" val="10145010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10</a:t>
            </a:fld>
            <a:endParaRPr lang="en-US"/>
          </a:p>
        </p:txBody>
      </p:sp>
    </p:spTree>
    <p:extLst>
      <p:ext uri="{BB962C8B-B14F-4D97-AF65-F5344CB8AC3E}">
        <p14:creationId xmlns:p14="http://schemas.microsoft.com/office/powerpoint/2010/main" val="185089347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https://unsplash.com/photos/iuqxv7kFj64</a:t>
            </a:r>
          </a:p>
          <a:p>
            <a:endParaRPr lang="en-US" dirty="0"/>
          </a:p>
          <a:p>
            <a:r>
              <a:rPr lang="en-US" dirty="0"/>
              <a:t>So, we were able to compare the means between the two samples, but we want to check that what we’ve found in the data is not a fluke, there are a lot more than 546 houses, we want to know whether this story can be told for ALL homes, not just the homes we have measured. So how are we going to do that? </a:t>
            </a:r>
          </a:p>
        </p:txBody>
      </p:sp>
      <p:sp>
        <p:nvSpPr>
          <p:cNvPr id="4" name="Slide Number Placeholder 3"/>
          <p:cNvSpPr>
            <a:spLocks noGrp="1"/>
          </p:cNvSpPr>
          <p:nvPr>
            <p:ph type="sldNum" sz="quarter" idx="5"/>
          </p:nvPr>
        </p:nvSpPr>
        <p:spPr/>
        <p:txBody>
          <a:bodyPr/>
          <a:lstStyle/>
          <a:p>
            <a:fld id="{FFB500C5-13F7-48FC-8160-C29AECF6C602}" type="slidenum">
              <a:rPr lang="en-US" smtClean="0"/>
              <a:t>84</a:t>
            </a:fld>
            <a:endParaRPr lang="en-US"/>
          </a:p>
        </p:txBody>
      </p:sp>
    </p:spTree>
    <p:extLst>
      <p:ext uri="{BB962C8B-B14F-4D97-AF65-F5344CB8AC3E}">
        <p14:creationId xmlns:p14="http://schemas.microsoft.com/office/powerpoint/2010/main" val="164390328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https://pixabay.com/photos/laboratory-analysis-diagnostics-2815639/</a:t>
            </a:r>
          </a:p>
          <a:p>
            <a:r>
              <a:rPr lang="en-US" dirty="0"/>
              <a:t>To think about how this would work, consider that when you get a blood lab done, you aren’t offering ALL of your blood! A phlebotomist can take a pretty tiny amount of blood and then the lab is able to generalize those results to your entire body.</a:t>
            </a:r>
          </a:p>
          <a:p>
            <a:r>
              <a:rPr lang="en-US" dirty="0"/>
              <a:t>Pollsters do the same thing, with a relatively small sampling are able to predict for populations (to middling effect sometimes 🤷‍♂️)</a:t>
            </a:r>
          </a:p>
          <a:p>
            <a:r>
              <a:rPr lang="en-US" dirty="0"/>
              <a:t>We can use these same principles to analyze real estate! </a:t>
            </a:r>
          </a:p>
        </p:txBody>
      </p:sp>
      <p:sp>
        <p:nvSpPr>
          <p:cNvPr id="4" name="Slide Number Placeholder 3"/>
          <p:cNvSpPr>
            <a:spLocks noGrp="1"/>
          </p:cNvSpPr>
          <p:nvPr>
            <p:ph type="sldNum" sz="quarter" idx="5"/>
          </p:nvPr>
        </p:nvSpPr>
        <p:spPr/>
        <p:txBody>
          <a:bodyPr/>
          <a:lstStyle/>
          <a:p>
            <a:fld id="{FFB500C5-13F7-48FC-8160-C29AECF6C602}" type="slidenum">
              <a:rPr lang="en-US" smtClean="0"/>
              <a:t>85</a:t>
            </a:fld>
            <a:endParaRPr lang="en-US"/>
          </a:p>
        </p:txBody>
      </p:sp>
    </p:spTree>
    <p:extLst>
      <p:ext uri="{BB962C8B-B14F-4D97-AF65-F5344CB8AC3E}">
        <p14:creationId xmlns:p14="http://schemas.microsoft.com/office/powerpoint/2010/main" val="352643188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want to move from asking, “Do houses with air conditioning have higher values than those without?” to an actual hypothesis.  A good hypothesis will meet a few criteria: </a:t>
            </a:r>
          </a:p>
          <a:p>
            <a:r>
              <a:rPr lang="en-US" dirty="0"/>
              <a:t>First, it must be testable. We’ve already done a good job with that by making sure we can gather and measure the data used for this problem.</a:t>
            </a:r>
          </a:p>
          <a:p>
            <a:r>
              <a:rPr lang="en-US" dirty="0"/>
              <a:t>Related to that it should also be falsifiable, we should be able to get a clear “yes or no” result from the hypothesis.</a:t>
            </a:r>
          </a:p>
          <a:p>
            <a:r>
              <a:rPr lang="en-US" dirty="0"/>
              <a:t>Finally, the burden of proof of a hypothesis is on the claimant – think about a courtroom, where a suspect is innocent until proven guilty. We need to “start from the status quo.” So in the analysis we are conducting, the burden of proof is on us to show that there is a difference in means, the status quo would be that there is no difference. </a:t>
            </a:r>
          </a:p>
        </p:txBody>
      </p:sp>
      <p:sp>
        <p:nvSpPr>
          <p:cNvPr id="4" name="Slide Number Placeholder 3"/>
          <p:cNvSpPr>
            <a:spLocks noGrp="1"/>
          </p:cNvSpPr>
          <p:nvPr>
            <p:ph type="sldNum" sz="quarter" idx="5"/>
          </p:nvPr>
        </p:nvSpPr>
        <p:spPr/>
        <p:txBody>
          <a:bodyPr/>
          <a:lstStyle/>
          <a:p>
            <a:fld id="{FFB500C5-13F7-48FC-8160-C29AECF6C602}" type="slidenum">
              <a:rPr lang="en-US" smtClean="0"/>
              <a:t>86</a:t>
            </a:fld>
            <a:endParaRPr lang="en-US"/>
          </a:p>
        </p:txBody>
      </p:sp>
    </p:spTree>
    <p:extLst>
      <p:ext uri="{BB962C8B-B14F-4D97-AF65-F5344CB8AC3E}">
        <p14:creationId xmlns:p14="http://schemas.microsoft.com/office/powerpoint/2010/main" val="3979619749"/>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Hypothesis testing is rigorous, so we’ll even translate this into math-speak! Here the mu-1 and mu-2 indicate </a:t>
            </a:r>
            <a:r>
              <a:rPr lang="en-US" i="1" dirty="0"/>
              <a:t>population </a:t>
            </a:r>
            <a:r>
              <a:rPr lang="en-US" i="0" dirty="0"/>
              <a:t>means 1 and 2. Yes, we are talking about the ENTIRE “population” of homes, not just the “sample” of homes we have collected. The “status quo” is that there is no difference, and it’s up to us to provide evidence to the contrary.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87</a:t>
            </a:fld>
            <a:endParaRPr lang="en-US"/>
          </a:p>
        </p:txBody>
      </p:sp>
    </p:spTree>
    <p:extLst>
      <p:ext uri="{BB962C8B-B14F-4D97-AF65-F5344CB8AC3E}">
        <p14:creationId xmlns:p14="http://schemas.microsoft.com/office/powerpoint/2010/main" val="150015923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can we talk about the population means, when we don’t </a:t>
            </a:r>
            <a:r>
              <a:rPr lang="en-US" i="1" dirty="0"/>
              <a:t>know </a:t>
            </a:r>
            <a:r>
              <a:rPr lang="en-US" i="0" dirty="0"/>
              <a:t>the population means? We can do so because we can infer a population’s mean, given a sample mean, because of the fixed probability distribution of the sample means. </a:t>
            </a:r>
          </a:p>
          <a:p>
            <a:r>
              <a:rPr lang="en-US" dirty="0"/>
              <a:t>Still, this is speculative, we don’t </a:t>
            </a:r>
            <a:r>
              <a:rPr lang="en-US" i="1" dirty="0"/>
              <a:t>know </a:t>
            </a:r>
            <a:r>
              <a:rPr lang="en-US" i="0" dirty="0"/>
              <a:t>the population’s mean! So some “guessing” or uncertainty is required. We need to pick some level of uncertainty that we are comfortable with. Generally this is 5%. We’ll use this level too.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88</a:t>
            </a:fld>
            <a:endParaRPr lang="en-US"/>
          </a:p>
        </p:txBody>
      </p:sp>
    </p:spTree>
    <p:extLst>
      <p:ext uri="{BB962C8B-B14F-4D97-AF65-F5344CB8AC3E}">
        <p14:creationId xmlns:p14="http://schemas.microsoft.com/office/powerpoint/2010/main" val="207373189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Okay, so let’s look at a picture of what this all actually means. Imagine we have the distribution of sample means. Based on our sample we can infer some likely boundaries within which the population mean would be. 95% is usually the “likely bounds” we choose. Outside this range, we would say that it’s unlikely to find this sample mean among the population.  This “make-or-break” boundary is known as the “critical value” and for the 95% confidence interval it will be 1.96. We will calculate a test statistic and if it falls outside of the +/- 1.96 range than it’s considered a statistically significant value. </a:t>
            </a:r>
          </a:p>
          <a:p>
            <a:r>
              <a:rPr lang="en-US" dirty="0"/>
              <a:t>So, how do we come up with all these calculations? The test statistics and all that? Well, that will require some math, so buckle up. </a:t>
            </a:r>
          </a:p>
        </p:txBody>
      </p:sp>
      <p:sp>
        <p:nvSpPr>
          <p:cNvPr id="4" name="Slide Number Placeholder 3"/>
          <p:cNvSpPr>
            <a:spLocks noGrp="1"/>
          </p:cNvSpPr>
          <p:nvPr>
            <p:ph type="sldNum" sz="quarter" idx="5"/>
          </p:nvPr>
        </p:nvSpPr>
        <p:spPr/>
        <p:txBody>
          <a:bodyPr/>
          <a:lstStyle/>
          <a:p>
            <a:fld id="{FFB500C5-13F7-48FC-8160-C29AECF6C602}" type="slidenum">
              <a:rPr lang="en-US" smtClean="0"/>
              <a:t>89</a:t>
            </a:fld>
            <a:endParaRPr lang="en-US"/>
          </a:p>
        </p:txBody>
      </p:sp>
    </p:spTree>
    <p:extLst>
      <p:ext uri="{BB962C8B-B14F-4D97-AF65-F5344CB8AC3E}">
        <p14:creationId xmlns:p14="http://schemas.microsoft.com/office/powerpoint/2010/main" val="3609840241"/>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Brace yourselves! </a:t>
            </a:r>
          </a:p>
        </p:txBody>
      </p:sp>
      <p:sp>
        <p:nvSpPr>
          <p:cNvPr id="4" name="Slide Number Placeholder 3"/>
          <p:cNvSpPr>
            <a:spLocks noGrp="1"/>
          </p:cNvSpPr>
          <p:nvPr>
            <p:ph type="sldNum" sz="quarter" idx="5"/>
          </p:nvPr>
        </p:nvSpPr>
        <p:spPr/>
        <p:txBody>
          <a:bodyPr/>
          <a:lstStyle/>
          <a:p>
            <a:fld id="{FFB500C5-13F7-48FC-8160-C29AECF6C602}" type="slidenum">
              <a:rPr lang="en-US" smtClean="0"/>
              <a:t>90</a:t>
            </a:fld>
            <a:endParaRPr lang="en-US"/>
          </a:p>
        </p:txBody>
      </p:sp>
    </p:spTree>
    <p:extLst>
      <p:ext uri="{BB962C8B-B14F-4D97-AF65-F5344CB8AC3E}">
        <p14:creationId xmlns:p14="http://schemas.microsoft.com/office/powerpoint/2010/main" val="862708534"/>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how we test the test statistic for an independent samples t-test. Remember, we want to know if a </a:t>
            </a:r>
            <a:r>
              <a:rPr lang="en-US" i="1" dirty="0"/>
              <a:t>difference </a:t>
            </a:r>
            <a:r>
              <a:rPr lang="en-US" i="0" dirty="0"/>
              <a:t>in means is likely to be found in a population, given a sample. </a:t>
            </a:r>
          </a:p>
          <a:p>
            <a:r>
              <a:rPr lang="en-US" i="0" dirty="0"/>
              <a:t>If this resulting value exceeds +/- 1.96, then it’s significant.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91</a:t>
            </a:fld>
            <a:endParaRPr lang="en-US"/>
          </a:p>
        </p:txBody>
      </p:sp>
    </p:spTree>
    <p:extLst>
      <p:ext uri="{BB962C8B-B14F-4D97-AF65-F5344CB8AC3E}">
        <p14:creationId xmlns:p14="http://schemas.microsoft.com/office/powerpoint/2010/main" val="843778449"/>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a test statistic exceeds the critical value, then we would reject the null.</a:t>
            </a:r>
          </a:p>
          <a:p>
            <a:r>
              <a:rPr lang="en-US" dirty="0"/>
              <a:t>Otherwise, we fail to reject the null.</a:t>
            </a:r>
          </a:p>
          <a:p>
            <a:r>
              <a:rPr lang="en-US" dirty="0"/>
              <a:t>Notice the delicate language here? </a:t>
            </a:r>
          </a:p>
        </p:txBody>
      </p:sp>
      <p:sp>
        <p:nvSpPr>
          <p:cNvPr id="4" name="Slide Number Placeholder 3"/>
          <p:cNvSpPr>
            <a:spLocks noGrp="1"/>
          </p:cNvSpPr>
          <p:nvPr>
            <p:ph type="sldNum" sz="quarter" idx="5"/>
          </p:nvPr>
        </p:nvSpPr>
        <p:spPr/>
        <p:txBody>
          <a:bodyPr/>
          <a:lstStyle/>
          <a:p>
            <a:fld id="{FFB500C5-13F7-48FC-8160-C29AECF6C602}" type="slidenum">
              <a:rPr lang="en-US" smtClean="0"/>
              <a:t>92</a:t>
            </a:fld>
            <a:endParaRPr lang="en-US"/>
          </a:p>
        </p:txBody>
      </p:sp>
    </p:spTree>
    <p:extLst>
      <p:ext uri="{BB962C8B-B14F-4D97-AF65-F5344CB8AC3E}">
        <p14:creationId xmlns:p14="http://schemas.microsoft.com/office/powerpoint/2010/main" val="3816884906"/>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Again, we don’t actually know the population values! So we can’t say for certain what is what! We can only </a:t>
            </a:r>
            <a:r>
              <a:rPr lang="en-US" i="1" dirty="0"/>
              <a:t>infer </a:t>
            </a:r>
            <a:r>
              <a:rPr lang="en-US" i="0" dirty="0"/>
              <a:t>population means, given our sample means, and the magic of the central limit theorem.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93</a:t>
            </a:fld>
            <a:endParaRPr lang="en-US"/>
          </a:p>
        </p:txBody>
      </p:sp>
    </p:spTree>
    <p:extLst>
      <p:ext uri="{BB962C8B-B14F-4D97-AF65-F5344CB8AC3E}">
        <p14:creationId xmlns:p14="http://schemas.microsoft.com/office/powerpoint/2010/main" val="8397948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11</a:t>
            </a:fld>
            <a:endParaRPr lang="en-US"/>
          </a:p>
        </p:txBody>
      </p:sp>
    </p:spTree>
    <p:extLst>
      <p:ext uri="{BB962C8B-B14F-4D97-AF65-F5344CB8AC3E}">
        <p14:creationId xmlns:p14="http://schemas.microsoft.com/office/powerpoint/2010/main" val="2862656196"/>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about the “hypothetical” stuff here so far? (lol)</a:t>
            </a:r>
          </a:p>
          <a:p>
            <a:r>
              <a:rPr lang="en-US" dirty="0"/>
              <a:t>Don’t get too hung up on this part, it will make more sense in action when we actually begin to crunch the numbers in Excel. </a:t>
            </a:r>
          </a:p>
        </p:txBody>
      </p:sp>
      <p:sp>
        <p:nvSpPr>
          <p:cNvPr id="4" name="Slide Number Placeholder 3"/>
          <p:cNvSpPr>
            <a:spLocks noGrp="1"/>
          </p:cNvSpPr>
          <p:nvPr>
            <p:ph type="sldNum" sz="quarter" idx="5"/>
          </p:nvPr>
        </p:nvSpPr>
        <p:spPr/>
        <p:txBody>
          <a:bodyPr/>
          <a:lstStyle/>
          <a:p>
            <a:fld id="{FFB500C5-13F7-48FC-8160-C29AECF6C602}" type="slidenum">
              <a:rPr lang="en-US" smtClean="0"/>
              <a:t>94</a:t>
            </a:fld>
            <a:endParaRPr lang="en-US"/>
          </a:p>
        </p:txBody>
      </p:sp>
    </p:spTree>
    <p:extLst>
      <p:ext uri="{BB962C8B-B14F-4D97-AF65-F5344CB8AC3E}">
        <p14:creationId xmlns:p14="http://schemas.microsoft.com/office/powerpoint/2010/main" val="531813246"/>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do that now in this section, again with the emphasis on driving some business impact on what we are doing. </a:t>
            </a:r>
          </a:p>
        </p:txBody>
      </p:sp>
      <p:sp>
        <p:nvSpPr>
          <p:cNvPr id="4" name="Slide Number Placeholder 3"/>
          <p:cNvSpPr>
            <a:spLocks noGrp="1"/>
          </p:cNvSpPr>
          <p:nvPr>
            <p:ph type="sldNum" sz="quarter" idx="5"/>
          </p:nvPr>
        </p:nvSpPr>
        <p:spPr/>
        <p:txBody>
          <a:bodyPr/>
          <a:lstStyle/>
          <a:p>
            <a:fld id="{FFB500C5-13F7-48FC-8160-C29AECF6C602}" type="slidenum">
              <a:rPr lang="en-US" smtClean="0"/>
              <a:t>95</a:t>
            </a:fld>
            <a:endParaRPr lang="en-US"/>
          </a:p>
        </p:txBody>
      </p:sp>
    </p:spTree>
    <p:extLst>
      <p:ext uri="{BB962C8B-B14F-4D97-AF65-F5344CB8AC3E}">
        <p14:creationId xmlns:p14="http://schemas.microsoft.com/office/powerpoint/2010/main" val="4049965556"/>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good practice to write out the hypotheses we are going to be testing.</a:t>
            </a:r>
          </a:p>
          <a:p>
            <a:r>
              <a:rPr lang="en-US" dirty="0"/>
              <a:t>If we are using the Greek notation, they will be the same notation each t-test </a:t>
            </a:r>
            <a:r>
              <a:rPr lang="en-US" dirty="0">
                <a:sym typeface="Wingdings" panose="05000000000000000000" pitchFamily="2" charset="2"/>
              </a:rPr>
              <a:t></a:t>
            </a:r>
          </a:p>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96</a:t>
            </a:fld>
            <a:endParaRPr lang="en-US"/>
          </a:p>
        </p:txBody>
      </p:sp>
    </p:spTree>
    <p:extLst>
      <p:ext uri="{BB962C8B-B14F-4D97-AF65-F5344CB8AC3E}">
        <p14:creationId xmlns:p14="http://schemas.microsoft.com/office/powerpoint/2010/main" val="2963292342"/>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good practice to write out the hypotheses we are going to be testing.</a:t>
            </a:r>
          </a:p>
          <a:p>
            <a:r>
              <a:rPr lang="en-US" dirty="0"/>
              <a:t>If we are using the Greek notation, they will be the same notation each t-test </a:t>
            </a:r>
            <a:r>
              <a:rPr lang="en-US" dirty="0">
                <a:sym typeface="Wingdings" panose="05000000000000000000" pitchFamily="2" charset="2"/>
              </a:rPr>
              <a:t></a:t>
            </a:r>
          </a:p>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97</a:t>
            </a:fld>
            <a:endParaRPr lang="en-US"/>
          </a:p>
        </p:txBody>
      </p:sp>
    </p:spTree>
    <p:extLst>
      <p:ext uri="{BB962C8B-B14F-4D97-AF65-F5344CB8AC3E}">
        <p14:creationId xmlns:p14="http://schemas.microsoft.com/office/powerpoint/2010/main" val="3832372547"/>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 analyzed the sample data, now let’s check for a “generalizable” difference based on these samples. This is “statistical significance.” Follow along and check the Demo Notes later. </a:t>
            </a:r>
          </a:p>
        </p:txBody>
      </p:sp>
      <p:sp>
        <p:nvSpPr>
          <p:cNvPr id="4" name="Slide Number Placeholder 3"/>
          <p:cNvSpPr>
            <a:spLocks noGrp="1"/>
          </p:cNvSpPr>
          <p:nvPr>
            <p:ph type="sldNum" sz="quarter" idx="5"/>
          </p:nvPr>
        </p:nvSpPr>
        <p:spPr/>
        <p:txBody>
          <a:bodyPr/>
          <a:lstStyle/>
          <a:p>
            <a:fld id="{FFB500C5-13F7-48FC-8160-C29AECF6C602}" type="slidenum">
              <a:rPr lang="en-US" smtClean="0"/>
              <a:t>98</a:t>
            </a:fld>
            <a:endParaRPr lang="en-US"/>
          </a:p>
        </p:txBody>
      </p:sp>
    </p:spTree>
    <p:extLst>
      <p:ext uri="{BB962C8B-B14F-4D97-AF65-F5344CB8AC3E}">
        <p14:creationId xmlns:p14="http://schemas.microsoft.com/office/powerpoint/2010/main" val="195971740"/>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Your turn to walk through a t-test. </a:t>
            </a:r>
          </a:p>
        </p:txBody>
      </p:sp>
      <p:sp>
        <p:nvSpPr>
          <p:cNvPr id="4" name="Slide Number Placeholder 3"/>
          <p:cNvSpPr>
            <a:spLocks noGrp="1"/>
          </p:cNvSpPr>
          <p:nvPr>
            <p:ph type="sldNum" sz="quarter" idx="5"/>
          </p:nvPr>
        </p:nvSpPr>
        <p:spPr/>
        <p:txBody>
          <a:bodyPr/>
          <a:lstStyle/>
          <a:p>
            <a:fld id="{FFB500C5-13F7-48FC-8160-C29AECF6C602}" type="slidenum">
              <a:rPr lang="en-US" smtClean="0"/>
              <a:t>99</a:t>
            </a:fld>
            <a:endParaRPr lang="en-US"/>
          </a:p>
        </p:txBody>
      </p:sp>
    </p:spTree>
    <p:extLst>
      <p:ext uri="{BB962C8B-B14F-4D97-AF65-F5344CB8AC3E}">
        <p14:creationId xmlns:p14="http://schemas.microsoft.com/office/powerpoint/2010/main" val="4226658434"/>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 analyzed the sample data, now let’s check for a “generalizable” difference based on these samples. This is “statistical significance.” Follow along and check the Demo Notes later. </a:t>
            </a:r>
          </a:p>
        </p:txBody>
      </p:sp>
      <p:sp>
        <p:nvSpPr>
          <p:cNvPr id="4" name="Slide Number Placeholder 3"/>
          <p:cNvSpPr>
            <a:spLocks noGrp="1"/>
          </p:cNvSpPr>
          <p:nvPr>
            <p:ph type="sldNum" sz="quarter" idx="5"/>
          </p:nvPr>
        </p:nvSpPr>
        <p:spPr/>
        <p:txBody>
          <a:bodyPr/>
          <a:lstStyle/>
          <a:p>
            <a:fld id="{FFB500C5-13F7-48FC-8160-C29AECF6C602}" type="slidenum">
              <a:rPr lang="en-US" smtClean="0"/>
              <a:t>100</a:t>
            </a:fld>
            <a:endParaRPr lang="en-US"/>
          </a:p>
        </p:txBody>
      </p:sp>
    </p:spTree>
    <p:extLst>
      <p:ext uri="{BB962C8B-B14F-4D97-AF65-F5344CB8AC3E}">
        <p14:creationId xmlns:p14="http://schemas.microsoft.com/office/powerpoint/2010/main" val="2867955830"/>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 calculated the p-value and found significance, but what did we actually find here? It is NOT the probability of making a mistake, it is a measure of how likely it would be to find the observed difference in means, if there were actually no difference in population means. </a:t>
            </a:r>
          </a:p>
          <a:p>
            <a:r>
              <a:rPr lang="en-US" dirty="0"/>
              <a:t>Let’s walk through some p-value interpretations on the next slide. </a:t>
            </a:r>
          </a:p>
        </p:txBody>
      </p:sp>
      <p:sp>
        <p:nvSpPr>
          <p:cNvPr id="4" name="Slide Number Placeholder 3"/>
          <p:cNvSpPr>
            <a:spLocks noGrp="1"/>
          </p:cNvSpPr>
          <p:nvPr>
            <p:ph type="sldNum" sz="quarter" idx="5"/>
          </p:nvPr>
        </p:nvSpPr>
        <p:spPr/>
        <p:txBody>
          <a:bodyPr/>
          <a:lstStyle/>
          <a:p>
            <a:fld id="{FFB500C5-13F7-48FC-8160-C29AECF6C602}" type="slidenum">
              <a:rPr lang="en-US" smtClean="0"/>
              <a:t>101</a:t>
            </a:fld>
            <a:endParaRPr lang="en-US"/>
          </a:p>
        </p:txBody>
      </p:sp>
    </p:spTree>
    <p:extLst>
      <p:ext uri="{BB962C8B-B14F-4D97-AF65-F5344CB8AC3E}">
        <p14:creationId xmlns:p14="http://schemas.microsoft.com/office/powerpoint/2010/main" val="3410725162"/>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Your turn to walk through a t-test. </a:t>
            </a:r>
          </a:p>
        </p:txBody>
      </p:sp>
      <p:sp>
        <p:nvSpPr>
          <p:cNvPr id="4" name="Slide Number Placeholder 3"/>
          <p:cNvSpPr>
            <a:spLocks noGrp="1"/>
          </p:cNvSpPr>
          <p:nvPr>
            <p:ph type="sldNum" sz="quarter" idx="5"/>
          </p:nvPr>
        </p:nvSpPr>
        <p:spPr/>
        <p:txBody>
          <a:bodyPr/>
          <a:lstStyle/>
          <a:p>
            <a:fld id="{FFB500C5-13F7-48FC-8160-C29AECF6C602}" type="slidenum">
              <a:rPr lang="en-US" smtClean="0"/>
              <a:t>102</a:t>
            </a:fld>
            <a:endParaRPr lang="en-US"/>
          </a:p>
        </p:txBody>
      </p:sp>
    </p:spTree>
    <p:extLst>
      <p:ext uri="{BB962C8B-B14F-4D97-AF65-F5344CB8AC3E}">
        <p14:creationId xmlns:p14="http://schemas.microsoft.com/office/powerpoint/2010/main" val="1182704518"/>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not the probability of a mistake but rather the likelihood of obtaining the observed difference or effect in a given sample, assuming no true difference in population means. </a:t>
            </a:r>
          </a:p>
          <a:p>
            <a:r>
              <a:rPr lang="en-US" dirty="0"/>
              <a:t>Take a moment to fill out the rest of these correctly.</a:t>
            </a:r>
          </a:p>
        </p:txBody>
      </p:sp>
      <p:sp>
        <p:nvSpPr>
          <p:cNvPr id="4" name="Slide Number Placeholder 3"/>
          <p:cNvSpPr>
            <a:spLocks noGrp="1"/>
          </p:cNvSpPr>
          <p:nvPr>
            <p:ph type="sldNum" sz="quarter" idx="5"/>
          </p:nvPr>
        </p:nvSpPr>
        <p:spPr/>
        <p:txBody>
          <a:bodyPr/>
          <a:lstStyle/>
          <a:p>
            <a:fld id="{FFB500C5-13F7-48FC-8160-C29AECF6C602}" type="slidenum">
              <a:rPr lang="en-US" smtClean="0"/>
              <a:t>103</a:t>
            </a:fld>
            <a:endParaRPr lang="en-US"/>
          </a:p>
        </p:txBody>
      </p:sp>
    </p:spTree>
    <p:extLst>
      <p:ext uri="{BB962C8B-B14F-4D97-AF65-F5344CB8AC3E}">
        <p14:creationId xmlns:p14="http://schemas.microsoft.com/office/powerpoint/2010/main" val="12158353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6/4/2020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6/4/2020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6/4/2020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6/4/2020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6.xml"/><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10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7.xml"/><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10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8.xml"/><Relationship Id="rId1" Type="http://schemas.openxmlformats.org/officeDocument/2006/relationships/slideLayout" Target="../slideLayouts/slideLayout7.xml"/><Relationship Id="rId6" Type="http://schemas.openxmlformats.org/officeDocument/2006/relationships/image" Target="../media/image11.emf"/><Relationship Id="rId5" Type="http://schemas.openxmlformats.org/officeDocument/2006/relationships/image" Target="../media/image10.jpeg"/><Relationship Id="rId4" Type="http://schemas.openxmlformats.org/officeDocument/2006/relationships/image" Target="../media/image9.jpeg"/></Relationships>
</file>

<file path=ppt/slides/_rels/slide10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9.xml"/><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0.xml"/><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1.xml"/><Relationship Id="rId1" Type="http://schemas.openxmlformats.org/officeDocument/2006/relationships/slideLayout" Target="../slideLayouts/slideLayout7.xml"/><Relationship Id="rId4" Type="http://schemas.openxmlformats.org/officeDocument/2006/relationships/image" Target="../media/image42.jpeg"/></Relationships>
</file>

<file path=ppt/slides/_rels/slide10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2.xml"/><Relationship Id="rId1" Type="http://schemas.openxmlformats.org/officeDocument/2006/relationships/slideLayout" Target="../slideLayouts/slideLayout7.xml"/><Relationship Id="rId5" Type="http://schemas.openxmlformats.org/officeDocument/2006/relationships/hyperlink" Target="https://www.amstat.org/asa/files/pdfs/P-ValueStatement.pdf" TargetMode="External"/><Relationship Id="rId4" Type="http://schemas.openxmlformats.org/officeDocument/2006/relationships/image" Target="../media/image43.png"/></Relationships>
</file>

<file path=ppt/slides/_rels/slide10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3.xml"/><Relationship Id="rId1" Type="http://schemas.openxmlformats.org/officeDocument/2006/relationships/slideLayout" Target="../slideLayouts/slideLayout7.xml"/><Relationship Id="rId4" Type="http://schemas.openxmlformats.org/officeDocument/2006/relationships/image" Target="../media/image390.png"/></Relationships>
</file>

<file path=ppt/slides/_rels/slide10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4.xml"/><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5.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6.xml"/><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7.xml"/><Relationship Id="rId1" Type="http://schemas.openxmlformats.org/officeDocument/2006/relationships/slideLayout" Target="../slideLayouts/slideLayout7.xml"/><Relationship Id="rId4" Type="http://schemas.openxmlformats.org/officeDocument/2006/relationships/image" Target="../media/image44.jpeg"/></Relationships>
</file>

<file path=ppt/slides/_rels/slide1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8.xml"/><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9.xml"/><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0.xml"/><Relationship Id="rId1" Type="http://schemas.openxmlformats.org/officeDocument/2006/relationships/slideLayout" Target="../slideLayouts/slideLayout7.xml"/><Relationship Id="rId4" Type="http://schemas.openxmlformats.org/officeDocument/2006/relationships/image" Target="../media/image45.png"/></Relationships>
</file>

<file path=ppt/slides/_rels/slide1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1.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1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2.xml"/><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3.xml"/><Relationship Id="rId1" Type="http://schemas.openxmlformats.org/officeDocument/2006/relationships/slideLayout" Target="../slideLayouts/slideLayout7.xml"/><Relationship Id="rId4" Type="http://schemas.openxmlformats.org/officeDocument/2006/relationships/image" Target="../media/image46.jpeg"/></Relationships>
</file>

<file path=ppt/slides/_rels/slide1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4.xml"/><Relationship Id="rId1" Type="http://schemas.openxmlformats.org/officeDocument/2006/relationships/slideLayout" Target="../slideLayouts/slideLayout7.xml"/><Relationship Id="rId4" Type="http://schemas.openxmlformats.org/officeDocument/2006/relationships/image" Target="../media/image47.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6.jpeg"/></Relationships>
</file>

<file path=ppt/slides/_rels/slide1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5.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6.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7.jpeg"/></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8.jpeg"/></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11.emf"/><Relationship Id="rId5" Type="http://schemas.openxmlformats.org/officeDocument/2006/relationships/image" Target="../media/image10.jpeg"/><Relationship Id="rId4" Type="http://schemas.openxmlformats.org/officeDocument/2006/relationships/image" Target="../media/image9.jpeg"/></Relationships>
</file>

<file path=ppt/slides/_rels/slide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3.xml"/><Relationship Id="rId1" Type="http://schemas.openxmlformats.org/officeDocument/2006/relationships/slideLayout" Target="../slideLayouts/slideLayout7.xml"/><Relationship Id="rId5" Type="http://schemas.openxmlformats.org/officeDocument/2006/relationships/hyperlink" Target="https://xkcd.com/882/" TargetMode="External"/><Relationship Id="rId4" Type="http://schemas.openxmlformats.org/officeDocument/2006/relationships/image" Target="../media/image12.png"/></Relationships>
</file>

<file path=ppt/slides/_rels/slide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4.xml"/><Relationship Id="rId1" Type="http://schemas.openxmlformats.org/officeDocument/2006/relationships/slideLayout" Target="../slideLayouts/slideLayout7.xml"/><Relationship Id="rId5" Type="http://schemas.openxmlformats.org/officeDocument/2006/relationships/hyperlink" Target="https://stopdesign.com/archive/2009/03/20/goodbye-google.html" TargetMode="External"/><Relationship Id="rId4" Type="http://schemas.openxmlformats.org/officeDocument/2006/relationships/image" Target="../media/image13.png"/></Relationships>
</file>

<file path=ppt/slides/_rels/slide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3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openxmlformats.org/officeDocument/2006/relationships/image" Target="../media/image17.jpeg"/></Relationships>
</file>

<file path=ppt/slides/_rels/slide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9.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1.xml"/><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4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2.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3.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4.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4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5.xml"/><Relationship Id="rId1" Type="http://schemas.openxmlformats.org/officeDocument/2006/relationships/slideLayout" Target="../slideLayouts/slideLayout7.xml"/><Relationship Id="rId5" Type="http://schemas.openxmlformats.org/officeDocument/2006/relationships/hyperlink" Target="https://www.theanalysisfactor.com/level-of-measurement-not-obvious/" TargetMode="External"/><Relationship Id="rId4" Type="http://schemas.openxmlformats.org/officeDocument/2006/relationships/image" Target="../media/image3.png"/></Relationships>
</file>

<file path=ppt/slides/_rels/slide4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2.xml"/><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5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3.xml"/><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5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24.gif"/><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25.gif"/><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9.xml"/><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6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0.xml"/><Relationship Id="rId1" Type="http://schemas.openxmlformats.org/officeDocument/2006/relationships/slideLayout" Target="../slideLayouts/slideLayout7.xml"/><Relationship Id="rId5" Type="http://schemas.openxmlformats.org/officeDocument/2006/relationships/hyperlink" Target="https://www.katemarshallmaths.com/chapter-3-bell-shaped-distribution.html" TargetMode="External"/><Relationship Id="rId4" Type="http://schemas.openxmlformats.org/officeDocument/2006/relationships/image" Target="../media/image27.png"/></Relationships>
</file>

<file path=ppt/slides/_rels/slide6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1.xml"/><Relationship Id="rId1" Type="http://schemas.openxmlformats.org/officeDocument/2006/relationships/slideLayout" Target="../slideLayouts/slideLayout7.xml"/><Relationship Id="rId5" Type="http://schemas.openxmlformats.org/officeDocument/2006/relationships/image" Target="../media/image28.jpeg"/><Relationship Id="rId4" Type="http://schemas.openxmlformats.org/officeDocument/2006/relationships/hyperlink" Target="https://www.katemarshallmaths.com/chapter-3-bell-shaped-distribution.html" TargetMode="External"/></Relationships>
</file>

<file path=ppt/slides/_rels/slide66.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62.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6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6.xml"/><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7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8.xml"/><Relationship Id="rId1" Type="http://schemas.openxmlformats.org/officeDocument/2006/relationships/slideLayout" Target="../slideLayouts/slideLayout7.xml"/><Relationship Id="rId4" Type="http://schemas.openxmlformats.org/officeDocument/2006/relationships/image" Target="../media/image31.jpeg"/></Relationships>
</file>

<file path=ppt/slides/_rels/slide7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9.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0.xml"/><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7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1.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7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2.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3.xml"/><Relationship Id="rId1" Type="http://schemas.openxmlformats.org/officeDocument/2006/relationships/slideLayout" Target="../slideLayouts/slideLayout7.xml"/><Relationship Id="rId4" Type="http://schemas.openxmlformats.org/officeDocument/2006/relationships/image" Target="../media/image32.jpeg"/></Relationships>
</file>

<file path=ppt/slides/_rels/slide7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4.xml"/><Relationship Id="rId1" Type="http://schemas.openxmlformats.org/officeDocument/2006/relationships/slideLayout" Target="../slideLayouts/slideLayout7.xml"/><Relationship Id="rId4" Type="http://schemas.openxmlformats.org/officeDocument/2006/relationships/image" Target="../media/image32.jpeg"/></Relationships>
</file>

<file path=ppt/slides/_rels/slide7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5.xml"/><Relationship Id="rId1" Type="http://schemas.openxmlformats.org/officeDocument/2006/relationships/slideLayout" Target="../slideLayouts/slideLayout7.xml"/><Relationship Id="rId4" Type="http://schemas.openxmlformats.org/officeDocument/2006/relationships/image" Target="../media/image32.jpe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6.xml"/><Relationship Id="rId1" Type="http://schemas.openxmlformats.org/officeDocument/2006/relationships/slideLayout" Target="../slideLayouts/slideLayout7.xml"/><Relationship Id="rId4" Type="http://schemas.openxmlformats.org/officeDocument/2006/relationships/image" Target="../media/image32.jpeg"/></Relationships>
</file>

<file path=ppt/slides/_rels/slide8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7.xml"/><Relationship Id="rId1" Type="http://schemas.openxmlformats.org/officeDocument/2006/relationships/slideLayout" Target="../slideLayouts/slideLayout7.xml"/><Relationship Id="rId5" Type="http://schemas.openxmlformats.org/officeDocument/2006/relationships/image" Target="../media/image33.jpeg"/><Relationship Id="rId4" Type="http://schemas.openxmlformats.org/officeDocument/2006/relationships/image" Target="../media/image5.png"/></Relationships>
</file>

<file path=ppt/slides/_rels/slide8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8.xml"/><Relationship Id="rId1" Type="http://schemas.openxmlformats.org/officeDocument/2006/relationships/slideLayout" Target="../slideLayouts/slideLayout7.xml"/><Relationship Id="rId4" Type="http://schemas.openxmlformats.org/officeDocument/2006/relationships/image" Target="../media/image34.jpeg"/></Relationships>
</file>

<file path=ppt/slides/_rels/slide8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9.xml"/><Relationship Id="rId1" Type="http://schemas.openxmlformats.org/officeDocument/2006/relationships/slideLayout" Target="../slideLayouts/slideLayout7.xml"/><Relationship Id="rId4" Type="http://schemas.openxmlformats.org/officeDocument/2006/relationships/image" Target="../media/image35.jpeg"/></Relationships>
</file>

<file path=ppt/slides/_rels/slide8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0.xml"/><Relationship Id="rId1" Type="http://schemas.openxmlformats.org/officeDocument/2006/relationships/slideLayout" Target="../slideLayouts/slideLayout7.xml"/><Relationship Id="rId4" Type="http://schemas.openxmlformats.org/officeDocument/2006/relationships/image" Target="../media/image36.jpeg"/></Relationships>
</file>

<file path=ppt/slides/_rels/slide85.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81.xml"/><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2.xml"/><Relationship Id="rId1" Type="http://schemas.openxmlformats.org/officeDocument/2006/relationships/slideLayout" Target="../slideLayouts/slideLayout7.xml"/><Relationship Id="rId4" Type="http://schemas.openxmlformats.org/officeDocument/2006/relationships/image" Target="../media/image38.jpeg"/></Relationships>
</file>

<file path=ppt/slides/_rels/slide8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3.xml"/><Relationship Id="rId1" Type="http://schemas.openxmlformats.org/officeDocument/2006/relationships/slideLayout" Target="../slideLayouts/slideLayout7.xml"/><Relationship Id="rId5" Type="http://schemas.openxmlformats.org/officeDocument/2006/relationships/image" Target="../media/image38.jpeg"/><Relationship Id="rId4" Type="http://schemas.openxmlformats.org/officeDocument/2006/relationships/image" Target="../media/image28.png"/></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5.xml"/><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6.xml"/><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7.xml"/><Relationship Id="rId1" Type="http://schemas.openxmlformats.org/officeDocument/2006/relationships/slideLayout" Target="../slideLayouts/slideLayout7.xml"/><Relationship Id="rId5" Type="http://schemas.openxmlformats.org/officeDocument/2006/relationships/image" Target="../media/image31.png"/><Relationship Id="rId4" Type="http://schemas.openxmlformats.org/officeDocument/2006/relationships/image" Target="../media/image300.png"/></Relationships>
</file>

<file path=ppt/slides/_rels/slide9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88.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9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9.xml"/><Relationship Id="rId1" Type="http://schemas.openxmlformats.org/officeDocument/2006/relationships/slideLayout" Target="../slideLayouts/slideLayout7.xml"/><Relationship Id="rId4" Type="http://schemas.openxmlformats.org/officeDocument/2006/relationships/image" Target="../media/image40.jpeg"/></Relationships>
</file>

<file path=ppt/slides/_rels/slide9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0.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9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1.xml"/><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2.xml"/><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3.xml"/><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9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4.xml"/><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5.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6053" y="6053"/>
            <a:ext cx="7565692" cy="755358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4" name="Group 4"/>
          <p:cNvGrpSpPr/>
          <p:nvPr/>
        </p:nvGrpSpPr>
        <p:grpSpPr>
          <a:xfrm>
            <a:off x="-2758122" y="16512"/>
            <a:ext cx="5529960" cy="4788945"/>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3D3935"/>
            </a:solidFill>
          </p:spPr>
        </p:sp>
      </p:grpSp>
      <p:sp>
        <p:nvSpPr>
          <p:cNvPr id="6" name="AutoShape 6"/>
          <p:cNvSpPr/>
          <p:nvPr/>
        </p:nvSpPr>
        <p:spPr>
          <a:xfrm>
            <a:off x="-2642538" y="1211424"/>
            <a:ext cx="13130342" cy="56192"/>
          </a:xfrm>
          <a:prstGeom prst="rect">
            <a:avLst/>
          </a:prstGeom>
          <a:solidFill>
            <a:srgbClr val="3D3935"/>
          </a:solidFill>
        </p:spPr>
      </p:sp>
      <p:pic>
        <p:nvPicPr>
          <p:cNvPr id="7" name="Picture 7"/>
          <p:cNvPicPr>
            <a:picLocks noChangeAspect="1"/>
          </p:cNvPicPr>
          <p:nvPr/>
        </p:nvPicPr>
        <p:blipFill>
          <a:blip r:embed="rId2"/>
          <a:srcRect/>
          <a:stretch>
            <a:fillRect/>
          </a:stretch>
        </p:blipFill>
        <p:spPr>
          <a:xfrm>
            <a:off x="11095486" y="-952760"/>
            <a:ext cx="6699438" cy="4911526"/>
          </a:xfrm>
          <a:prstGeom prst="rect">
            <a:avLst/>
          </a:prstGeom>
        </p:spPr>
      </p:pic>
      <p:sp>
        <p:nvSpPr>
          <p:cNvPr id="8" name="TextBox 8"/>
          <p:cNvSpPr txBox="1"/>
          <p:nvPr/>
        </p:nvSpPr>
        <p:spPr>
          <a:xfrm>
            <a:off x="4038600" y="4657231"/>
            <a:ext cx="13542992" cy="5626540"/>
          </a:xfrm>
          <a:prstGeom prst="rect">
            <a:avLst/>
          </a:prstGeom>
        </p:spPr>
        <p:txBody>
          <a:bodyPr lIns="0" tIns="0" rIns="0" bIns="0" rtlCol="0" anchor="t">
            <a:spAutoFit/>
          </a:bodyPr>
          <a:lstStyle/>
          <a:p>
            <a:pPr algn="r">
              <a:lnSpc>
                <a:spcPts val="10900"/>
              </a:lnSpc>
            </a:pPr>
            <a:r>
              <a:rPr lang="en-US" sz="10000" spc="600" dirty="0">
                <a:solidFill>
                  <a:srgbClr val="000000"/>
                </a:solidFill>
                <a:latin typeface="League Spartan Bold"/>
              </a:rPr>
              <a:t>INTERMDIATE EXCEL STATISTICS FOR BUSINESS ANALYTICS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1095300"/>
          </a:xfrm>
          <a:prstGeom prst="rect">
            <a:avLst/>
          </a:prstGeom>
        </p:spPr>
        <p:txBody>
          <a:bodyPr lIns="0" tIns="0" rIns="0" bIns="0" rtlCol="0" anchor="t">
            <a:spAutoFit/>
          </a:bodyPr>
          <a:lstStyle/>
          <a:p>
            <a:pPr algn="r">
              <a:lnSpc>
                <a:spcPts val="9100"/>
              </a:lnSpc>
            </a:pPr>
            <a:r>
              <a:rPr lang="en-US" sz="6500" spc="195" dirty="0">
                <a:solidFill>
                  <a:srgbClr val="F2F0F4"/>
                </a:solidFill>
                <a:latin typeface="League Spartan Italics"/>
              </a:rPr>
              <a:t>Warm-up</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228600" y="3848100"/>
            <a:ext cx="8153400" cy="2308324"/>
          </a:xfrm>
          <a:prstGeom prst="rect">
            <a:avLst/>
          </a:prstGeom>
          <a:noFill/>
        </p:spPr>
        <p:txBody>
          <a:bodyPr wrap="square" rtlCol="0">
            <a:spAutoFit/>
          </a:bodyPr>
          <a:lstStyle/>
          <a:p>
            <a:pPr marL="571500" indent="-571500">
              <a:buFont typeface="Arial" panose="020B0604020202020204" pitchFamily="34" charset="0"/>
              <a:buChar char="•"/>
            </a:pPr>
            <a:r>
              <a:rPr lang="en-US" sz="3600" dirty="0">
                <a:latin typeface="Gidole" panose="020B0604020202020204" charset="0"/>
              </a:rPr>
              <a:t>Solution: </a:t>
            </a:r>
            <a:r>
              <a:rPr lang="en-US" sz="3600" dirty="0">
                <a:latin typeface="Consolas" panose="020B0609020204030204" pitchFamily="49" charset="0"/>
              </a:rPr>
              <a:t>abalone-warmup-solution.xlsx</a:t>
            </a:r>
          </a:p>
          <a:p>
            <a:pPr marL="571500" indent="-571500">
              <a:buFont typeface="Arial" panose="020B0604020202020204" pitchFamily="34" charset="0"/>
              <a:buChar char="•"/>
            </a:pPr>
            <a:r>
              <a:rPr lang="en-US" sz="3600" dirty="0">
                <a:latin typeface="Gidole" panose="020B0604020202020204" charset="0"/>
              </a:rPr>
              <a:t>For a refresher: Excel Statistics for Business Analytics</a:t>
            </a:r>
          </a:p>
        </p:txBody>
      </p:sp>
    </p:spTree>
    <p:extLst>
      <p:ext uri="{BB962C8B-B14F-4D97-AF65-F5344CB8AC3E}">
        <p14:creationId xmlns:p14="http://schemas.microsoft.com/office/powerpoint/2010/main" val="247161750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9535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DEMO -- SUMMARY </a:t>
            </a:r>
          </a:p>
        </p:txBody>
      </p:sp>
      <p:sp>
        <p:nvSpPr>
          <p:cNvPr id="10" name="TextBox 10"/>
          <p:cNvSpPr txBox="1"/>
          <p:nvPr/>
        </p:nvSpPr>
        <p:spPr>
          <a:xfrm>
            <a:off x="1208994" y="1720934"/>
            <a:ext cx="11668805" cy="1107996"/>
          </a:xfrm>
          <a:prstGeom prst="rect">
            <a:avLst/>
          </a:prstGeom>
        </p:spPr>
        <p:txBody>
          <a:bodyPr wrap="square" lIns="0" tIns="0" rIns="0" bIns="0" rtlCol="0" anchor="t">
            <a:spAutoFit/>
          </a:bodyPr>
          <a:lstStyle/>
          <a:p>
            <a:pPr marL="1089660" lvl="1" indent="-742950">
              <a:buAutoNum type="arabicPeriod"/>
            </a:pPr>
            <a:r>
              <a:rPr lang="en-US" sz="3600" dirty="0">
                <a:solidFill>
                  <a:srgbClr val="000000"/>
                </a:solidFill>
                <a:latin typeface="Gidole" panose="020B0604020202020204" charset="0"/>
                <a:ea typeface="Roboto Mono" pitchFamily="2" charset="0"/>
              </a:rPr>
              <a:t>Two-tailed independent samples t-test</a:t>
            </a:r>
          </a:p>
          <a:p>
            <a:pPr marL="1089660" lvl="1" indent="-742950">
              <a:buAutoNum type="arabicPeriod"/>
            </a:pPr>
            <a:r>
              <a:rPr lang="en-US" sz="3600" dirty="0">
                <a:solidFill>
                  <a:srgbClr val="000000"/>
                </a:solidFill>
                <a:latin typeface="Gidole" panose="020B0604020202020204" charset="0"/>
                <a:ea typeface="Roboto Mono" pitchFamily="2" charset="0"/>
              </a:rPr>
              <a:t>95% confidence = critical value of 1.96 = p-value of .05</a:t>
            </a:r>
          </a:p>
        </p:txBody>
      </p:sp>
      <p:pic>
        <p:nvPicPr>
          <p:cNvPr id="5" name="Picture 4">
            <a:extLst>
              <a:ext uri="{FF2B5EF4-FFF2-40B4-BE49-F238E27FC236}">
                <a16:creationId xmlns:a16="http://schemas.microsoft.com/office/drawing/2014/main" id="{2B05D233-9B41-464E-943C-D394F79F8E5E}"/>
              </a:ext>
            </a:extLst>
          </p:cNvPr>
          <p:cNvPicPr>
            <a:picLocks noChangeAspect="1"/>
          </p:cNvPicPr>
          <p:nvPr/>
        </p:nvPicPr>
        <p:blipFill>
          <a:blip r:embed="rId4"/>
          <a:stretch>
            <a:fillRect/>
          </a:stretch>
        </p:blipFill>
        <p:spPr>
          <a:xfrm>
            <a:off x="7467600" y="3542046"/>
            <a:ext cx="9453790" cy="6767814"/>
          </a:xfrm>
          <a:prstGeom prst="rect">
            <a:avLst/>
          </a:prstGeom>
        </p:spPr>
      </p:pic>
      <p:sp>
        <p:nvSpPr>
          <p:cNvPr id="4" name="TextBox 3">
            <a:extLst>
              <a:ext uri="{FF2B5EF4-FFF2-40B4-BE49-F238E27FC236}">
                <a16:creationId xmlns:a16="http://schemas.microsoft.com/office/drawing/2014/main" id="{620A3F1D-98D5-43ED-B619-26680F1396A6}"/>
              </a:ext>
            </a:extLst>
          </p:cNvPr>
          <p:cNvSpPr txBox="1"/>
          <p:nvPr/>
        </p:nvSpPr>
        <p:spPr>
          <a:xfrm>
            <a:off x="8420100" y="9183941"/>
            <a:ext cx="1447800" cy="523220"/>
          </a:xfrm>
          <a:prstGeom prst="rect">
            <a:avLst/>
          </a:prstGeom>
          <a:noFill/>
        </p:spPr>
        <p:txBody>
          <a:bodyPr wrap="square" rtlCol="0">
            <a:spAutoFit/>
          </a:bodyPr>
          <a:lstStyle/>
          <a:p>
            <a:r>
              <a:rPr lang="en-US" sz="2800" dirty="0">
                <a:latin typeface="Gidole" panose="02000503000000000000" pitchFamily="50" charset="0"/>
              </a:rPr>
              <a:t>p &lt; .025</a:t>
            </a:r>
          </a:p>
        </p:txBody>
      </p:sp>
      <p:sp>
        <p:nvSpPr>
          <p:cNvPr id="11" name="TextBox 10">
            <a:extLst>
              <a:ext uri="{FF2B5EF4-FFF2-40B4-BE49-F238E27FC236}">
                <a16:creationId xmlns:a16="http://schemas.microsoft.com/office/drawing/2014/main" id="{D2045E90-8823-4DEC-96B0-4F08C58296D4}"/>
              </a:ext>
            </a:extLst>
          </p:cNvPr>
          <p:cNvSpPr txBox="1"/>
          <p:nvPr/>
        </p:nvSpPr>
        <p:spPr>
          <a:xfrm>
            <a:off x="15011400" y="9183941"/>
            <a:ext cx="1447800" cy="523220"/>
          </a:xfrm>
          <a:prstGeom prst="rect">
            <a:avLst/>
          </a:prstGeom>
          <a:noFill/>
        </p:spPr>
        <p:txBody>
          <a:bodyPr wrap="square" rtlCol="0">
            <a:spAutoFit/>
          </a:bodyPr>
          <a:lstStyle/>
          <a:p>
            <a:r>
              <a:rPr lang="en-US" sz="2800" dirty="0">
                <a:latin typeface="Gidole" panose="02000503000000000000" pitchFamily="50" charset="0"/>
              </a:rPr>
              <a:t>p &lt; .025</a:t>
            </a:r>
          </a:p>
        </p:txBody>
      </p:sp>
    </p:spTree>
    <p:extLst>
      <p:ext uri="{BB962C8B-B14F-4D97-AF65-F5344CB8AC3E}">
        <p14:creationId xmlns:p14="http://schemas.microsoft.com/office/powerpoint/2010/main" val="293320905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56390"/>
            <a:ext cx="10283741" cy="10399781"/>
          </a:xfrm>
          <a:prstGeom prst="rect">
            <a:avLst/>
          </a:prstGeom>
          <a:solidFill>
            <a:srgbClr val="CF3338"/>
          </a:solidFill>
        </p:spPr>
      </p:sp>
      <p:grpSp>
        <p:nvGrpSpPr>
          <p:cNvPr id="3" name="Group 3"/>
          <p:cNvGrpSpPr/>
          <p:nvPr/>
        </p:nvGrpSpPr>
        <p:grpSpPr>
          <a:xfrm rot="5400000">
            <a:off x="9957" y="-9957"/>
            <a:ext cx="10263828" cy="10283741"/>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alpha val="19607"/>
              </a:srgbClr>
            </a:solidFill>
          </p:spPr>
        </p:sp>
      </p:grpSp>
      <p:sp>
        <p:nvSpPr>
          <p:cNvPr id="5" name="TextBox 5"/>
          <p:cNvSpPr txBox="1"/>
          <p:nvPr/>
        </p:nvSpPr>
        <p:spPr>
          <a:xfrm>
            <a:off x="1329712" y="3566507"/>
            <a:ext cx="7624318" cy="3462486"/>
          </a:xfrm>
          <a:prstGeom prst="rect">
            <a:avLst/>
          </a:prstGeom>
        </p:spPr>
        <p:txBody>
          <a:bodyPr lIns="0" tIns="0" rIns="0" bIns="0" rtlCol="0" anchor="t">
            <a:spAutoFit/>
          </a:bodyPr>
          <a:lstStyle/>
          <a:p>
            <a:pPr>
              <a:lnSpc>
                <a:spcPts val="4522"/>
              </a:lnSpc>
            </a:pPr>
            <a:r>
              <a:rPr lang="en-US" sz="4800" b="1" spc="340" dirty="0">
                <a:solidFill>
                  <a:srgbClr val="F2F0F4"/>
                </a:solidFill>
                <a:latin typeface="Gidole"/>
              </a:rPr>
              <a:t>A p-value is the probability of obtaining an effect at least as extreme as the one in your sample data, </a:t>
            </a:r>
            <a:r>
              <a:rPr lang="en-US" sz="4800" b="1" i="1" spc="340" dirty="0">
                <a:solidFill>
                  <a:srgbClr val="F2F0F4"/>
                </a:solidFill>
                <a:latin typeface="Gidole"/>
              </a:rPr>
              <a:t>assuming the null hypothesis is true</a:t>
            </a:r>
            <a:r>
              <a:rPr lang="en-US" sz="4800" b="1" spc="340" dirty="0">
                <a:solidFill>
                  <a:srgbClr val="F2F0F4"/>
                </a:solidFill>
                <a:latin typeface="Gidole"/>
              </a:rPr>
              <a:t>. </a:t>
            </a:r>
          </a:p>
        </p:txBody>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657572" y="942975"/>
            <a:ext cx="8486428" cy="1485663"/>
          </a:xfrm>
          <a:prstGeom prst="rect">
            <a:avLst/>
          </a:prstGeom>
        </p:spPr>
        <p:txBody>
          <a:bodyPr lIns="0" tIns="0" rIns="0" bIns="0" rtlCol="0" anchor="t">
            <a:spAutoFit/>
          </a:bodyPr>
          <a:lstStyle/>
          <a:p>
            <a:pPr>
              <a:lnSpc>
                <a:spcPts val="5880"/>
              </a:lnSpc>
              <a:spcBef>
                <a:spcPct val="0"/>
              </a:spcBef>
            </a:pPr>
            <a:r>
              <a:rPr lang="en-US" sz="4200" dirty="0">
                <a:solidFill>
                  <a:srgbClr val="FFFFFF"/>
                </a:solidFill>
                <a:latin typeface="League Spartan"/>
              </a:rPr>
              <a:t>A p-value is NOT a probability of making a mistake.</a:t>
            </a:r>
          </a:p>
        </p:txBody>
      </p:sp>
      <p:pic>
        <p:nvPicPr>
          <p:cNvPr id="11" name="Picture 10">
            <a:extLst>
              <a:ext uri="{FF2B5EF4-FFF2-40B4-BE49-F238E27FC236}">
                <a16:creationId xmlns:a16="http://schemas.microsoft.com/office/drawing/2014/main" id="{BF8E68C4-8627-4ED9-AA5E-E81D9E10FEFC}"/>
              </a:ext>
            </a:extLst>
          </p:cNvPr>
          <p:cNvPicPr>
            <a:picLocks noChangeAspect="1"/>
          </p:cNvPicPr>
          <p:nvPr/>
        </p:nvPicPr>
        <p:blipFill>
          <a:blip r:embed="rId4"/>
          <a:stretch>
            <a:fillRect/>
          </a:stretch>
        </p:blipFill>
        <p:spPr>
          <a:xfrm>
            <a:off x="10744200" y="1943100"/>
            <a:ext cx="7109949" cy="5971657"/>
          </a:xfrm>
          <a:prstGeom prst="rect">
            <a:avLst/>
          </a:prstGeom>
        </p:spPr>
      </p:pic>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pic>
        <p:nvPicPr>
          <p:cNvPr id="5" name="Picture 2" descr="New Home, For Sale, Mortgage, Property, Luxury, House">
            <a:extLst>
              <a:ext uri="{FF2B5EF4-FFF2-40B4-BE49-F238E27FC236}">
                <a16:creationId xmlns:a16="http://schemas.microsoft.com/office/drawing/2014/main" id="{4666D0D4-7CDD-4965-85C1-BC1C82D127D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94420" y="830715"/>
            <a:ext cx="6477000" cy="4243784"/>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0EB858E0-05C3-4204-A9BB-A78AF43DEC71}"/>
              </a:ext>
            </a:extLst>
          </p:cNvPr>
          <p:cNvGrpSpPr/>
          <p:nvPr/>
        </p:nvGrpSpPr>
        <p:grpSpPr>
          <a:xfrm>
            <a:off x="9628620" y="830715"/>
            <a:ext cx="5839980" cy="4241033"/>
            <a:chOff x="4572000" y="2147888"/>
            <a:chExt cx="9144000" cy="5991225"/>
          </a:xfrm>
        </p:grpSpPr>
        <p:pic>
          <p:nvPicPr>
            <p:cNvPr id="7" name="Picture 4" descr="New Home, For Sale, Mortgage, Property, Luxury, House">
              <a:extLst>
                <a:ext uri="{FF2B5EF4-FFF2-40B4-BE49-F238E27FC236}">
                  <a16:creationId xmlns:a16="http://schemas.microsoft.com/office/drawing/2014/main" id="{C38D8A7F-667F-415B-8049-D479FD3A9FC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2147888"/>
              <a:ext cx="9144000" cy="599122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descr="Air Conditioner, Ac, System, Home, Equipment, Hot, Cool">
              <a:extLst>
                <a:ext uri="{FF2B5EF4-FFF2-40B4-BE49-F238E27FC236}">
                  <a16:creationId xmlns:a16="http://schemas.microsoft.com/office/drawing/2014/main" id="{0D983662-B277-4360-978F-19C0141C215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952999" y="5527640"/>
              <a:ext cx="2081593" cy="2113887"/>
            </a:xfrm>
            <a:prstGeom prst="rect">
              <a:avLst/>
            </a:prstGeom>
            <a:noFill/>
            <a:extLst>
              <a:ext uri="{909E8E84-426E-40DD-AFC4-6F175D3DCCD1}">
                <a14:hiddenFill xmlns:a14="http://schemas.microsoft.com/office/drawing/2010/main">
                  <a:solidFill>
                    <a:srgbClr val="FFFFFF"/>
                  </a:solidFill>
                </a14:hiddenFill>
              </a:ext>
            </a:extLst>
          </p:spPr>
        </p:pic>
      </p:grpSp>
      <p:sp>
        <p:nvSpPr>
          <p:cNvPr id="12" name="TextBox 11">
            <a:extLst>
              <a:ext uri="{FF2B5EF4-FFF2-40B4-BE49-F238E27FC236}">
                <a16:creationId xmlns:a16="http://schemas.microsoft.com/office/drawing/2014/main" id="{7432D2B5-1D99-4889-B412-831DB17A12A1}"/>
              </a:ext>
            </a:extLst>
          </p:cNvPr>
          <p:cNvSpPr txBox="1"/>
          <p:nvPr/>
        </p:nvSpPr>
        <p:spPr>
          <a:xfrm>
            <a:off x="2694420" y="245940"/>
            <a:ext cx="6324600" cy="584775"/>
          </a:xfrm>
          <a:prstGeom prst="rect">
            <a:avLst/>
          </a:prstGeom>
          <a:noFill/>
        </p:spPr>
        <p:txBody>
          <a:bodyPr wrap="square" rtlCol="0">
            <a:spAutoFit/>
          </a:bodyPr>
          <a:lstStyle/>
          <a:p>
            <a:pPr algn="ctr"/>
            <a:r>
              <a:rPr lang="en-US" sz="3200" dirty="0">
                <a:latin typeface="Gidole" panose="02000503000000000000" pitchFamily="50" charset="0"/>
              </a:rPr>
              <a:t>SOLD: $200,000</a:t>
            </a:r>
          </a:p>
        </p:txBody>
      </p:sp>
      <p:sp>
        <p:nvSpPr>
          <p:cNvPr id="13" name="TextBox 12">
            <a:extLst>
              <a:ext uri="{FF2B5EF4-FFF2-40B4-BE49-F238E27FC236}">
                <a16:creationId xmlns:a16="http://schemas.microsoft.com/office/drawing/2014/main" id="{01AECE44-4B01-45A1-8BDC-EA95B39F0C27}"/>
              </a:ext>
            </a:extLst>
          </p:cNvPr>
          <p:cNvSpPr txBox="1"/>
          <p:nvPr/>
        </p:nvSpPr>
        <p:spPr>
          <a:xfrm>
            <a:off x="9144000" y="256749"/>
            <a:ext cx="6324600" cy="584775"/>
          </a:xfrm>
          <a:prstGeom prst="rect">
            <a:avLst/>
          </a:prstGeom>
          <a:noFill/>
        </p:spPr>
        <p:txBody>
          <a:bodyPr wrap="square" rtlCol="0">
            <a:spAutoFit/>
          </a:bodyPr>
          <a:lstStyle/>
          <a:p>
            <a:pPr algn="ctr"/>
            <a:r>
              <a:rPr lang="en-US" sz="3200" dirty="0">
                <a:latin typeface="Gidole" panose="02000503000000000000" pitchFamily="50" charset="0"/>
              </a:rPr>
              <a:t>SOLD: $200,000</a:t>
            </a:r>
          </a:p>
        </p:txBody>
      </p:sp>
      <p:pic>
        <p:nvPicPr>
          <p:cNvPr id="14" name="Picture 13">
            <a:extLst>
              <a:ext uri="{FF2B5EF4-FFF2-40B4-BE49-F238E27FC236}">
                <a16:creationId xmlns:a16="http://schemas.microsoft.com/office/drawing/2014/main" id="{6B2D5CBB-C265-40FA-920A-A10EFFE21F6D}"/>
              </a:ext>
            </a:extLst>
          </p:cNvPr>
          <p:cNvPicPr>
            <a:picLocks noChangeAspect="1"/>
          </p:cNvPicPr>
          <p:nvPr/>
        </p:nvPicPr>
        <p:blipFill>
          <a:blip r:embed="rId6"/>
          <a:stretch>
            <a:fillRect/>
          </a:stretch>
        </p:blipFill>
        <p:spPr>
          <a:xfrm>
            <a:off x="10294726" y="5274899"/>
            <a:ext cx="7762145" cy="4397438"/>
          </a:xfrm>
          <a:prstGeom prst="rect">
            <a:avLst/>
          </a:prstGeom>
        </p:spPr>
      </p:pic>
      <p:sp>
        <p:nvSpPr>
          <p:cNvPr id="2" name="TextBox 1">
            <a:extLst>
              <a:ext uri="{FF2B5EF4-FFF2-40B4-BE49-F238E27FC236}">
                <a16:creationId xmlns:a16="http://schemas.microsoft.com/office/drawing/2014/main" id="{255E179D-0A78-414A-9BEB-EA566A23CBD5}"/>
              </a:ext>
            </a:extLst>
          </p:cNvPr>
          <p:cNvSpPr txBox="1"/>
          <p:nvPr/>
        </p:nvSpPr>
        <p:spPr>
          <a:xfrm>
            <a:off x="277380" y="6210300"/>
            <a:ext cx="8866620" cy="1754326"/>
          </a:xfrm>
          <a:prstGeom prst="rect">
            <a:avLst/>
          </a:prstGeom>
          <a:noFill/>
        </p:spPr>
        <p:txBody>
          <a:bodyPr wrap="square" rtlCol="0">
            <a:spAutoFit/>
          </a:bodyPr>
          <a:lstStyle/>
          <a:p>
            <a:r>
              <a:rPr lang="en-US" sz="3600" dirty="0">
                <a:latin typeface="Gidole" panose="02000503000000000000" pitchFamily="50" charset="0"/>
              </a:rPr>
              <a:t>If this were true in the population, you’d have found this in &lt; .005%  of samples due to random error. </a:t>
            </a:r>
          </a:p>
        </p:txBody>
      </p:sp>
      <p:cxnSp>
        <p:nvCxnSpPr>
          <p:cNvPr id="4" name="Straight Arrow Connector 3">
            <a:extLst>
              <a:ext uri="{FF2B5EF4-FFF2-40B4-BE49-F238E27FC236}">
                <a16:creationId xmlns:a16="http://schemas.microsoft.com/office/drawing/2014/main" id="{4EFEE7B1-525C-4226-B3D3-6994B2B2F053}"/>
              </a:ext>
            </a:extLst>
          </p:cNvPr>
          <p:cNvCxnSpPr>
            <a:cxnSpLocks/>
          </p:cNvCxnSpPr>
          <p:nvPr/>
        </p:nvCxnSpPr>
        <p:spPr>
          <a:xfrm flipV="1">
            <a:off x="1295400" y="5143500"/>
            <a:ext cx="1752600" cy="1066800"/>
          </a:xfrm>
          <a:prstGeom prst="straightConnector1">
            <a:avLst/>
          </a:prstGeom>
          <a:ln w="76200">
            <a:solidFill>
              <a:srgbClr val="CF3338"/>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58020CFE-E193-4D83-AD51-828AB16771ED}"/>
              </a:ext>
            </a:extLst>
          </p:cNvPr>
          <p:cNvCxnSpPr>
            <a:cxnSpLocks/>
          </p:cNvCxnSpPr>
          <p:nvPr/>
        </p:nvCxnSpPr>
        <p:spPr>
          <a:xfrm>
            <a:off x="9098268" y="7087463"/>
            <a:ext cx="1089778" cy="0"/>
          </a:xfrm>
          <a:prstGeom prst="straightConnector1">
            <a:avLst/>
          </a:prstGeom>
          <a:ln w="76200">
            <a:solidFill>
              <a:srgbClr val="CF3338"/>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3580864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2322" y="2322"/>
            <a:ext cx="2902170" cy="2897526"/>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sp>
        <p:nvSpPr>
          <p:cNvPr id="4" name="TextBox 4"/>
          <p:cNvSpPr txBox="1"/>
          <p:nvPr/>
        </p:nvSpPr>
        <p:spPr>
          <a:xfrm>
            <a:off x="3785442" y="457843"/>
            <a:ext cx="10717116" cy="550151"/>
          </a:xfrm>
          <a:prstGeom prst="rect">
            <a:avLst/>
          </a:prstGeom>
        </p:spPr>
        <p:txBody>
          <a:bodyPr lIns="0" tIns="0" rIns="0" bIns="0" rtlCol="0" anchor="t">
            <a:spAutoFit/>
          </a:bodyPr>
          <a:lstStyle/>
          <a:p>
            <a:pPr marL="264160" lvl="1" algn="ctr">
              <a:lnSpc>
                <a:spcPts val="3840"/>
              </a:lnSpc>
            </a:pPr>
            <a:r>
              <a:rPr lang="en-US" sz="4800" spc="160" dirty="0">
                <a:solidFill>
                  <a:srgbClr val="000000"/>
                </a:solidFill>
                <a:latin typeface="League Spartan Bold"/>
              </a:rPr>
              <a:t>INTERPRETING P-VALUES</a:t>
            </a:r>
          </a:p>
        </p:txBody>
      </p:sp>
      <p:grpSp>
        <p:nvGrpSpPr>
          <p:cNvPr id="5" name="Group 5"/>
          <p:cNvGrpSpPr/>
          <p:nvPr/>
        </p:nvGrpSpPr>
        <p:grpSpPr>
          <a:xfrm rot="-5400000">
            <a:off x="15388265" y="7387265"/>
            <a:ext cx="2902057" cy="2897414"/>
            <a:chOff x="0" y="0"/>
            <a:chExt cx="6350000" cy="6339840"/>
          </a:xfrm>
        </p:grpSpPr>
        <p:sp>
          <p:nvSpPr>
            <p:cNvPr id="6" name="Freeform 6"/>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graphicFrame>
        <p:nvGraphicFramePr>
          <p:cNvPr id="15" name="Table 15">
            <a:extLst>
              <a:ext uri="{FF2B5EF4-FFF2-40B4-BE49-F238E27FC236}">
                <a16:creationId xmlns:a16="http://schemas.microsoft.com/office/drawing/2014/main" id="{ED4EEB1A-7CEE-4D74-BE3C-D43A06075F58}"/>
              </a:ext>
            </a:extLst>
          </p:cNvPr>
          <p:cNvGraphicFramePr>
            <a:graphicFrameLocks noGrp="1"/>
          </p:cNvGraphicFramePr>
          <p:nvPr>
            <p:extLst>
              <p:ext uri="{D42A27DB-BD31-4B8C-83A1-F6EECF244321}">
                <p14:modId xmlns:p14="http://schemas.microsoft.com/office/powerpoint/2010/main" val="283681362"/>
              </p:ext>
            </p:extLst>
          </p:nvPr>
        </p:nvGraphicFramePr>
        <p:xfrm>
          <a:off x="3048000" y="2043057"/>
          <a:ext cx="13333074" cy="5491280"/>
        </p:xfrm>
        <a:graphic>
          <a:graphicData uri="http://schemas.openxmlformats.org/drawingml/2006/table">
            <a:tbl>
              <a:tblPr firstRow="1" bandRow="1">
                <a:tableStyleId>{72833802-FEF1-4C79-8D5D-14CF1EAF98D9}</a:tableStyleId>
              </a:tblPr>
              <a:tblGrid>
                <a:gridCol w="1828800">
                  <a:extLst>
                    <a:ext uri="{9D8B030D-6E8A-4147-A177-3AD203B41FA5}">
                      <a16:colId xmlns:a16="http://schemas.microsoft.com/office/drawing/2014/main" val="2878760016"/>
                    </a:ext>
                  </a:extLst>
                </a:gridCol>
                <a:gridCol w="11504274">
                  <a:extLst>
                    <a:ext uri="{9D8B030D-6E8A-4147-A177-3AD203B41FA5}">
                      <a16:colId xmlns:a16="http://schemas.microsoft.com/office/drawing/2014/main" val="2648005437"/>
                    </a:ext>
                  </a:extLst>
                </a:gridCol>
              </a:tblGrid>
              <a:tr h="498039">
                <a:tc>
                  <a:txBody>
                    <a:bodyPr/>
                    <a:lstStyle/>
                    <a:p>
                      <a:r>
                        <a:rPr lang="en-US" sz="3200" dirty="0">
                          <a:latin typeface="Gidole" panose="020B0604020202020204" charset="0"/>
                        </a:rPr>
                        <a:t>p-value</a:t>
                      </a:r>
                    </a:p>
                  </a:txBody>
                  <a:tcPr/>
                </a:tc>
                <a:tc>
                  <a:txBody>
                    <a:bodyPr/>
                    <a:lstStyle/>
                    <a:p>
                      <a:r>
                        <a:rPr lang="en-US" sz="3200" dirty="0">
                          <a:latin typeface="Gidole" panose="020B0604020202020204" charset="0"/>
                        </a:rPr>
                        <a:t>Interpretation</a:t>
                      </a:r>
                    </a:p>
                  </a:txBody>
                  <a:tcPr/>
                </a:tc>
                <a:extLst>
                  <a:ext uri="{0D108BD9-81ED-4DB2-BD59-A6C34878D82A}">
                    <a16:rowId xmlns:a16="http://schemas.microsoft.com/office/drawing/2014/main" val="3518899823"/>
                  </a:ext>
                </a:extLst>
              </a:tr>
              <a:tr h="1228040">
                <a:tc>
                  <a:txBody>
                    <a:bodyPr/>
                    <a:lstStyle/>
                    <a:p>
                      <a:r>
                        <a:rPr lang="en-US" sz="3200" dirty="0">
                          <a:latin typeface="Gidole" panose="020B0604020202020204" charset="0"/>
                        </a:rPr>
                        <a:t>.02</a:t>
                      </a:r>
                    </a:p>
                  </a:txBody>
                  <a:tcPr/>
                </a:tc>
                <a:tc>
                  <a:txBody>
                    <a:bodyPr/>
                    <a:lstStyle/>
                    <a:p>
                      <a:r>
                        <a:rPr lang="en-US" sz="3200" dirty="0">
                          <a:latin typeface="Gidole" panose="020B0604020202020204" charset="0"/>
                        </a:rPr>
                        <a:t>Assuming the null is true, you would obtain the observed difference or more in 2% of samples due to random error.</a:t>
                      </a:r>
                    </a:p>
                  </a:txBody>
                  <a:tcPr/>
                </a:tc>
                <a:extLst>
                  <a:ext uri="{0D108BD9-81ED-4DB2-BD59-A6C34878D82A}">
                    <a16:rowId xmlns:a16="http://schemas.microsoft.com/office/drawing/2014/main" val="3407080981"/>
                  </a:ext>
                </a:extLst>
              </a:tr>
              <a:tr h="1228040">
                <a:tc>
                  <a:txBody>
                    <a:bodyPr/>
                    <a:lstStyle/>
                    <a:p>
                      <a:r>
                        <a:rPr lang="en-US" sz="3200" dirty="0">
                          <a:latin typeface="Gidole" panose="020B0604020202020204" charset="0"/>
                        </a:rPr>
                        <a:t>.085</a:t>
                      </a:r>
                    </a:p>
                  </a:txBody>
                  <a:tcPr/>
                </a:tc>
                <a:tc>
                  <a:txBody>
                    <a:bodyPr/>
                    <a:lstStyle/>
                    <a:p>
                      <a:endParaRPr lang="en-US" sz="3200" dirty="0">
                        <a:latin typeface="Gidole" panose="020B0604020202020204" charset="0"/>
                      </a:endParaRPr>
                    </a:p>
                  </a:txBody>
                  <a:tcPr/>
                </a:tc>
                <a:extLst>
                  <a:ext uri="{0D108BD9-81ED-4DB2-BD59-A6C34878D82A}">
                    <a16:rowId xmlns:a16="http://schemas.microsoft.com/office/drawing/2014/main" val="36817587"/>
                  </a:ext>
                </a:extLst>
              </a:tr>
              <a:tr h="1228040">
                <a:tc>
                  <a:txBody>
                    <a:bodyPr/>
                    <a:lstStyle/>
                    <a:p>
                      <a:r>
                        <a:rPr lang="en-US" sz="3200" dirty="0">
                          <a:latin typeface="Gidole" panose="020B0604020202020204" charset="0"/>
                        </a:rPr>
                        <a:t>.5</a:t>
                      </a:r>
                    </a:p>
                  </a:txBody>
                  <a:tcPr/>
                </a:tc>
                <a:tc>
                  <a:txBody>
                    <a:bodyPr/>
                    <a:lstStyle/>
                    <a:p>
                      <a:endParaRPr lang="en-US" sz="3200" dirty="0">
                        <a:latin typeface="Gidole" panose="020B0604020202020204" charset="0"/>
                      </a:endParaRPr>
                    </a:p>
                  </a:txBody>
                  <a:tcPr/>
                </a:tc>
                <a:extLst>
                  <a:ext uri="{0D108BD9-81ED-4DB2-BD59-A6C34878D82A}">
                    <a16:rowId xmlns:a16="http://schemas.microsoft.com/office/drawing/2014/main" val="1933409069"/>
                  </a:ext>
                </a:extLst>
              </a:tr>
              <a:tr h="1228040">
                <a:tc>
                  <a:txBody>
                    <a:bodyPr/>
                    <a:lstStyle/>
                    <a:p>
                      <a:r>
                        <a:rPr lang="en-US" sz="3200" dirty="0">
                          <a:latin typeface="Gidole" panose="020B0604020202020204" charset="0"/>
                        </a:rPr>
                        <a:t>.005</a:t>
                      </a:r>
                    </a:p>
                  </a:txBody>
                  <a:tcPr/>
                </a:tc>
                <a:tc>
                  <a:txBody>
                    <a:bodyPr/>
                    <a:lstStyle/>
                    <a:p>
                      <a:endParaRPr lang="en-US" sz="3200" dirty="0">
                        <a:latin typeface="Gidole" panose="020B0604020202020204" charset="0"/>
                      </a:endParaRPr>
                    </a:p>
                  </a:txBody>
                  <a:tcPr/>
                </a:tc>
                <a:extLst>
                  <a:ext uri="{0D108BD9-81ED-4DB2-BD59-A6C34878D82A}">
                    <a16:rowId xmlns:a16="http://schemas.microsoft.com/office/drawing/2014/main" val="2169471808"/>
                  </a:ext>
                </a:extLst>
              </a:tr>
            </a:tbl>
          </a:graphicData>
        </a:graphic>
      </p:graphicFrame>
    </p:spTree>
    <p:extLst>
      <p:ext uri="{BB962C8B-B14F-4D97-AF65-F5344CB8AC3E}">
        <p14:creationId xmlns:p14="http://schemas.microsoft.com/office/powerpoint/2010/main" val="38260474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2322" y="2322"/>
            <a:ext cx="2902170" cy="2897526"/>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sp>
        <p:nvSpPr>
          <p:cNvPr id="4" name="TextBox 4"/>
          <p:cNvSpPr txBox="1"/>
          <p:nvPr/>
        </p:nvSpPr>
        <p:spPr>
          <a:xfrm>
            <a:off x="3785442" y="457843"/>
            <a:ext cx="10717116" cy="550151"/>
          </a:xfrm>
          <a:prstGeom prst="rect">
            <a:avLst/>
          </a:prstGeom>
        </p:spPr>
        <p:txBody>
          <a:bodyPr lIns="0" tIns="0" rIns="0" bIns="0" rtlCol="0" anchor="t">
            <a:spAutoFit/>
          </a:bodyPr>
          <a:lstStyle/>
          <a:p>
            <a:pPr marL="264160" lvl="1" algn="ctr">
              <a:lnSpc>
                <a:spcPts val="3840"/>
              </a:lnSpc>
            </a:pPr>
            <a:r>
              <a:rPr lang="en-US" sz="4800" spc="160" dirty="0">
                <a:solidFill>
                  <a:srgbClr val="000000"/>
                </a:solidFill>
                <a:latin typeface="League Spartan Bold"/>
              </a:rPr>
              <a:t>INTERPRETING P-VALUES</a:t>
            </a:r>
          </a:p>
        </p:txBody>
      </p:sp>
      <p:grpSp>
        <p:nvGrpSpPr>
          <p:cNvPr id="5" name="Group 5"/>
          <p:cNvGrpSpPr/>
          <p:nvPr/>
        </p:nvGrpSpPr>
        <p:grpSpPr>
          <a:xfrm rot="-5400000">
            <a:off x="15388265" y="7387265"/>
            <a:ext cx="2902057" cy="2897414"/>
            <a:chOff x="0" y="0"/>
            <a:chExt cx="6350000" cy="6339840"/>
          </a:xfrm>
        </p:grpSpPr>
        <p:sp>
          <p:nvSpPr>
            <p:cNvPr id="6" name="Freeform 6"/>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graphicFrame>
        <p:nvGraphicFramePr>
          <p:cNvPr id="15" name="Table 15">
            <a:extLst>
              <a:ext uri="{FF2B5EF4-FFF2-40B4-BE49-F238E27FC236}">
                <a16:creationId xmlns:a16="http://schemas.microsoft.com/office/drawing/2014/main" id="{ED4EEB1A-7CEE-4D74-BE3C-D43A06075F58}"/>
              </a:ext>
            </a:extLst>
          </p:cNvPr>
          <p:cNvGraphicFramePr>
            <a:graphicFrameLocks noGrp="1"/>
          </p:cNvGraphicFramePr>
          <p:nvPr/>
        </p:nvGraphicFramePr>
        <p:xfrm>
          <a:off x="3048000" y="2043057"/>
          <a:ext cx="13333074" cy="5491280"/>
        </p:xfrm>
        <a:graphic>
          <a:graphicData uri="http://schemas.openxmlformats.org/drawingml/2006/table">
            <a:tbl>
              <a:tblPr firstRow="1" bandRow="1">
                <a:tableStyleId>{72833802-FEF1-4C79-8D5D-14CF1EAF98D9}</a:tableStyleId>
              </a:tblPr>
              <a:tblGrid>
                <a:gridCol w="1828800">
                  <a:extLst>
                    <a:ext uri="{9D8B030D-6E8A-4147-A177-3AD203B41FA5}">
                      <a16:colId xmlns:a16="http://schemas.microsoft.com/office/drawing/2014/main" val="2878760016"/>
                    </a:ext>
                  </a:extLst>
                </a:gridCol>
                <a:gridCol w="11504274">
                  <a:extLst>
                    <a:ext uri="{9D8B030D-6E8A-4147-A177-3AD203B41FA5}">
                      <a16:colId xmlns:a16="http://schemas.microsoft.com/office/drawing/2014/main" val="2648005437"/>
                    </a:ext>
                  </a:extLst>
                </a:gridCol>
              </a:tblGrid>
              <a:tr h="498039">
                <a:tc>
                  <a:txBody>
                    <a:bodyPr/>
                    <a:lstStyle/>
                    <a:p>
                      <a:r>
                        <a:rPr lang="en-US" sz="3200" dirty="0">
                          <a:latin typeface="Gidole" panose="020B0604020202020204" charset="0"/>
                        </a:rPr>
                        <a:t>p-value</a:t>
                      </a:r>
                    </a:p>
                  </a:txBody>
                  <a:tcPr/>
                </a:tc>
                <a:tc>
                  <a:txBody>
                    <a:bodyPr/>
                    <a:lstStyle/>
                    <a:p>
                      <a:r>
                        <a:rPr lang="en-US" sz="3200" dirty="0">
                          <a:latin typeface="Gidole" panose="020B0604020202020204" charset="0"/>
                        </a:rPr>
                        <a:t>Interpretation</a:t>
                      </a:r>
                    </a:p>
                  </a:txBody>
                  <a:tcPr/>
                </a:tc>
                <a:extLst>
                  <a:ext uri="{0D108BD9-81ED-4DB2-BD59-A6C34878D82A}">
                    <a16:rowId xmlns:a16="http://schemas.microsoft.com/office/drawing/2014/main" val="3518899823"/>
                  </a:ext>
                </a:extLst>
              </a:tr>
              <a:tr h="1228040">
                <a:tc>
                  <a:txBody>
                    <a:bodyPr/>
                    <a:lstStyle/>
                    <a:p>
                      <a:r>
                        <a:rPr lang="en-US" sz="3200" dirty="0">
                          <a:latin typeface="Gidole" panose="020B0604020202020204" charset="0"/>
                        </a:rPr>
                        <a:t>.02</a:t>
                      </a:r>
                    </a:p>
                  </a:txBody>
                  <a:tcPr/>
                </a:tc>
                <a:tc>
                  <a:txBody>
                    <a:bodyPr/>
                    <a:lstStyle/>
                    <a:p>
                      <a:r>
                        <a:rPr lang="en-US" sz="3200" dirty="0">
                          <a:latin typeface="Gidole" panose="020B0604020202020204" charset="0"/>
                        </a:rPr>
                        <a:t>Assuming the null is true, you would obtain the observed difference or more in 2% of samples due to random error.</a:t>
                      </a:r>
                    </a:p>
                  </a:txBody>
                  <a:tcPr/>
                </a:tc>
                <a:extLst>
                  <a:ext uri="{0D108BD9-81ED-4DB2-BD59-A6C34878D82A}">
                    <a16:rowId xmlns:a16="http://schemas.microsoft.com/office/drawing/2014/main" val="3407080981"/>
                  </a:ext>
                </a:extLst>
              </a:tr>
              <a:tr h="1228040">
                <a:tc>
                  <a:txBody>
                    <a:bodyPr/>
                    <a:lstStyle/>
                    <a:p>
                      <a:r>
                        <a:rPr lang="en-US" sz="3200" dirty="0">
                          <a:latin typeface="Gidole" panose="020B0604020202020204" charset="0"/>
                        </a:rPr>
                        <a:t>.085</a:t>
                      </a:r>
                    </a:p>
                  </a:txBody>
                  <a:tcPr/>
                </a:tc>
                <a:tc>
                  <a:txBody>
                    <a:bodyPr/>
                    <a:lstStyle/>
                    <a:p>
                      <a:r>
                        <a:rPr lang="en-US" sz="3200" dirty="0">
                          <a:latin typeface="Gidole" panose="020B0604020202020204" charset="0"/>
                        </a:rPr>
                        <a:t>Assuming the null is true, you would obtain the observed difference or more in 8.5% of samples due to random error.</a:t>
                      </a:r>
                    </a:p>
                  </a:txBody>
                  <a:tcPr/>
                </a:tc>
                <a:extLst>
                  <a:ext uri="{0D108BD9-81ED-4DB2-BD59-A6C34878D82A}">
                    <a16:rowId xmlns:a16="http://schemas.microsoft.com/office/drawing/2014/main" val="36817587"/>
                  </a:ext>
                </a:extLst>
              </a:tr>
              <a:tr h="1228040">
                <a:tc>
                  <a:txBody>
                    <a:bodyPr/>
                    <a:lstStyle/>
                    <a:p>
                      <a:r>
                        <a:rPr lang="en-US" sz="3200" dirty="0">
                          <a:latin typeface="Gidole" panose="020B0604020202020204" charset="0"/>
                        </a:rPr>
                        <a:t>.5</a:t>
                      </a:r>
                    </a:p>
                  </a:txBody>
                  <a:tcPr/>
                </a:tc>
                <a:tc>
                  <a:txBody>
                    <a:bodyPr/>
                    <a:lstStyle/>
                    <a:p>
                      <a:r>
                        <a:rPr lang="en-US" sz="3200" dirty="0">
                          <a:latin typeface="Gidole" panose="020B0604020202020204" charset="0"/>
                        </a:rPr>
                        <a:t>Assuming the null is true, you would obtain the observed difference or more in 50% of samples due to random error.</a:t>
                      </a:r>
                    </a:p>
                  </a:txBody>
                  <a:tcPr/>
                </a:tc>
                <a:extLst>
                  <a:ext uri="{0D108BD9-81ED-4DB2-BD59-A6C34878D82A}">
                    <a16:rowId xmlns:a16="http://schemas.microsoft.com/office/drawing/2014/main" val="1933409069"/>
                  </a:ext>
                </a:extLst>
              </a:tr>
              <a:tr h="1228040">
                <a:tc>
                  <a:txBody>
                    <a:bodyPr/>
                    <a:lstStyle/>
                    <a:p>
                      <a:r>
                        <a:rPr lang="en-US" sz="3200" dirty="0">
                          <a:latin typeface="Gidole" panose="020B0604020202020204" charset="0"/>
                        </a:rPr>
                        <a:t>.005</a:t>
                      </a:r>
                    </a:p>
                  </a:txBody>
                  <a:tcPr/>
                </a:tc>
                <a:tc>
                  <a:txBody>
                    <a:bodyPr/>
                    <a:lstStyle/>
                    <a:p>
                      <a:r>
                        <a:rPr lang="en-US" sz="3200" dirty="0">
                          <a:latin typeface="Gidole" panose="020B0604020202020204" charset="0"/>
                        </a:rPr>
                        <a:t>Assuming the null is true, you would obtain the observed difference or more in .05% of samples due to random error.</a:t>
                      </a:r>
                    </a:p>
                  </a:txBody>
                  <a:tcPr/>
                </a:tc>
                <a:extLst>
                  <a:ext uri="{0D108BD9-81ED-4DB2-BD59-A6C34878D82A}">
                    <a16:rowId xmlns:a16="http://schemas.microsoft.com/office/drawing/2014/main" val="2169471808"/>
                  </a:ext>
                </a:extLst>
              </a:tr>
            </a:tbl>
          </a:graphicData>
        </a:graphic>
      </p:graphicFrame>
    </p:spTree>
    <p:extLst>
      <p:ext uri="{BB962C8B-B14F-4D97-AF65-F5344CB8AC3E}">
        <p14:creationId xmlns:p14="http://schemas.microsoft.com/office/powerpoint/2010/main" val="143085301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56390"/>
            <a:ext cx="10283741" cy="10399781"/>
          </a:xfrm>
          <a:prstGeom prst="rect">
            <a:avLst/>
          </a:prstGeom>
          <a:solidFill>
            <a:srgbClr val="CF3338"/>
          </a:solidFill>
        </p:spPr>
      </p:sp>
      <p:grpSp>
        <p:nvGrpSpPr>
          <p:cNvPr id="3" name="Group 3"/>
          <p:cNvGrpSpPr/>
          <p:nvPr/>
        </p:nvGrpSpPr>
        <p:grpSpPr>
          <a:xfrm rot="5400000">
            <a:off x="9957" y="-9957"/>
            <a:ext cx="10263828" cy="10283741"/>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alpha val="19607"/>
              </a:srgbClr>
            </a:solidFill>
          </p:spPr>
        </p:sp>
      </p:grpSp>
      <p:sp>
        <p:nvSpPr>
          <p:cNvPr id="5" name="TextBox 5"/>
          <p:cNvSpPr txBox="1"/>
          <p:nvPr/>
        </p:nvSpPr>
        <p:spPr>
          <a:xfrm>
            <a:off x="1329712" y="3566507"/>
            <a:ext cx="7624318" cy="4616648"/>
          </a:xfrm>
          <a:prstGeom prst="rect">
            <a:avLst/>
          </a:prstGeom>
        </p:spPr>
        <p:txBody>
          <a:bodyPr lIns="0" tIns="0" rIns="0" bIns="0" rtlCol="0" anchor="t">
            <a:spAutoFit/>
          </a:bodyPr>
          <a:lstStyle/>
          <a:p>
            <a:pPr>
              <a:lnSpc>
                <a:spcPts val="4522"/>
              </a:lnSpc>
            </a:pPr>
            <a:r>
              <a:rPr lang="en-US" sz="4800" b="1" spc="340" dirty="0">
                <a:solidFill>
                  <a:srgbClr val="F2F0F4"/>
                </a:solidFill>
                <a:latin typeface="Gidole"/>
              </a:rPr>
              <a:t>A p-value does not tell you </a:t>
            </a:r>
            <a:r>
              <a:rPr lang="en-US" sz="4800" b="1" i="1" spc="340" dirty="0">
                <a:solidFill>
                  <a:srgbClr val="F2F0F4"/>
                </a:solidFill>
                <a:latin typeface="Gidole"/>
              </a:rPr>
              <a:t>how much </a:t>
            </a:r>
            <a:r>
              <a:rPr lang="en-US" sz="4800" b="1" spc="340" dirty="0">
                <a:solidFill>
                  <a:srgbClr val="F2F0F4"/>
                </a:solidFill>
                <a:latin typeface="Gidole"/>
              </a:rPr>
              <a:t>of a difference there is, only that there is likely to be a difference. </a:t>
            </a:r>
          </a:p>
          <a:p>
            <a:pPr>
              <a:lnSpc>
                <a:spcPts val="4522"/>
              </a:lnSpc>
            </a:pPr>
            <a:endParaRPr lang="en-US" sz="4800" b="1" spc="340" dirty="0">
              <a:solidFill>
                <a:srgbClr val="F2F0F4"/>
              </a:solidFill>
              <a:latin typeface="Gidole"/>
            </a:endParaRPr>
          </a:p>
          <a:p>
            <a:pPr>
              <a:lnSpc>
                <a:spcPts val="4522"/>
              </a:lnSpc>
            </a:pPr>
            <a:r>
              <a:rPr lang="en-US" sz="4800" b="1" spc="340" dirty="0">
                <a:solidFill>
                  <a:srgbClr val="F2F0F4"/>
                </a:solidFill>
                <a:latin typeface="Gidole"/>
              </a:rPr>
              <a:t>The confidence interval will give us a substantive measure. </a:t>
            </a:r>
          </a:p>
        </p:txBody>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657572" y="942975"/>
            <a:ext cx="8486428" cy="1485663"/>
          </a:xfrm>
          <a:prstGeom prst="rect">
            <a:avLst/>
          </a:prstGeom>
        </p:spPr>
        <p:txBody>
          <a:bodyPr lIns="0" tIns="0" rIns="0" bIns="0" rtlCol="0" anchor="t">
            <a:spAutoFit/>
          </a:bodyPr>
          <a:lstStyle/>
          <a:p>
            <a:pPr>
              <a:lnSpc>
                <a:spcPts val="5880"/>
              </a:lnSpc>
              <a:spcBef>
                <a:spcPct val="0"/>
              </a:spcBef>
            </a:pPr>
            <a:r>
              <a:rPr lang="en-US" sz="4200" dirty="0">
                <a:solidFill>
                  <a:srgbClr val="FFFFFF"/>
                </a:solidFill>
                <a:latin typeface="League Spartan"/>
              </a:rPr>
              <a:t>A p-value is NOT a substantive measure.</a:t>
            </a:r>
          </a:p>
        </p:txBody>
      </p:sp>
      <p:pic>
        <p:nvPicPr>
          <p:cNvPr id="4098" name="Picture 2">
            <a:extLst>
              <a:ext uri="{FF2B5EF4-FFF2-40B4-BE49-F238E27FC236}">
                <a16:creationId xmlns:a16="http://schemas.microsoft.com/office/drawing/2014/main" id="{82439EAD-A91F-48A8-8291-21EE93487E8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306629" y="2171700"/>
            <a:ext cx="5680688" cy="56806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080074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15250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ONE STAT </a:t>
            </a:r>
            <a:r>
              <a:rPr lang="en-US" sz="7200" strike="sngStrike" dirty="0">
                <a:solidFill>
                  <a:srgbClr val="000000"/>
                </a:solidFill>
                <a:latin typeface="Open Sans Extra Bold"/>
              </a:rPr>
              <a:t>TO RULE THEM ALL</a:t>
            </a:r>
          </a:p>
        </p:txBody>
      </p:sp>
      <p:pic>
        <p:nvPicPr>
          <p:cNvPr id="2" name="Picture 1">
            <a:extLst>
              <a:ext uri="{FF2B5EF4-FFF2-40B4-BE49-F238E27FC236}">
                <a16:creationId xmlns:a16="http://schemas.microsoft.com/office/drawing/2014/main" id="{6F168D82-36D1-43A5-827E-858DAF95D1D7}"/>
              </a:ext>
            </a:extLst>
          </p:cNvPr>
          <p:cNvPicPr>
            <a:picLocks noChangeAspect="1"/>
          </p:cNvPicPr>
          <p:nvPr/>
        </p:nvPicPr>
        <p:blipFill>
          <a:blip r:embed="rId4"/>
          <a:stretch>
            <a:fillRect/>
          </a:stretch>
        </p:blipFill>
        <p:spPr>
          <a:xfrm>
            <a:off x="2209800" y="2019300"/>
            <a:ext cx="13485702" cy="7287246"/>
          </a:xfrm>
          <a:prstGeom prst="rect">
            <a:avLst/>
          </a:prstGeom>
        </p:spPr>
      </p:pic>
      <p:sp>
        <p:nvSpPr>
          <p:cNvPr id="3" name="TextBox 2">
            <a:extLst>
              <a:ext uri="{FF2B5EF4-FFF2-40B4-BE49-F238E27FC236}">
                <a16:creationId xmlns:a16="http://schemas.microsoft.com/office/drawing/2014/main" id="{5DF2D2AE-4FD4-4BE7-8604-5A09DEF80056}"/>
              </a:ext>
            </a:extLst>
          </p:cNvPr>
          <p:cNvSpPr txBox="1"/>
          <p:nvPr/>
        </p:nvSpPr>
        <p:spPr>
          <a:xfrm>
            <a:off x="381000" y="9536189"/>
            <a:ext cx="7620000" cy="461665"/>
          </a:xfrm>
          <a:prstGeom prst="rect">
            <a:avLst/>
          </a:prstGeom>
          <a:noFill/>
        </p:spPr>
        <p:txBody>
          <a:bodyPr wrap="square" rtlCol="0">
            <a:spAutoFit/>
          </a:bodyPr>
          <a:lstStyle/>
          <a:p>
            <a:r>
              <a:rPr lang="en-US" sz="2400" dirty="0">
                <a:latin typeface="Gidole" panose="020B0604020202020204" charset="0"/>
                <a:hlinkClick r:id="rId5"/>
              </a:rPr>
              <a:t>https://www.amstat.org/asa/files/pdfs/P-ValueStatement.pdf</a:t>
            </a:r>
            <a:r>
              <a:rPr lang="en-US" sz="2400" dirty="0">
                <a:latin typeface="Gidole" panose="020B0604020202020204" charset="0"/>
              </a:rPr>
              <a:t>  </a:t>
            </a:r>
          </a:p>
        </p:txBody>
      </p:sp>
    </p:spTree>
    <p:extLst>
      <p:ext uri="{BB962C8B-B14F-4D97-AF65-F5344CB8AC3E}">
        <p14:creationId xmlns:p14="http://schemas.microsoft.com/office/powerpoint/2010/main" val="216644817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635B4D24-80E0-4571-BB31-AA58B4E4BE0A}"/>
                  </a:ext>
                </a:extLst>
              </p:cNvPr>
              <p:cNvSpPr txBox="1"/>
              <p:nvPr/>
            </p:nvSpPr>
            <p:spPr>
              <a:xfrm>
                <a:off x="1853722" y="1811684"/>
                <a:ext cx="13639800" cy="336585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7200" b="0" i="1" smtClean="0">
                          <a:latin typeface="Cambria Math" panose="02040503050406030204" pitchFamily="18" charset="0"/>
                        </a:rPr>
                        <m:t>𝑐</m:t>
                      </m:r>
                      <m:r>
                        <a:rPr lang="en-US" sz="7200" b="0" i="1" smtClean="0">
                          <a:latin typeface="Cambria Math" panose="02040503050406030204" pitchFamily="18" charset="0"/>
                        </a:rPr>
                        <m:t>.</m:t>
                      </m:r>
                      <m:r>
                        <a:rPr lang="en-US" sz="7200" b="0" i="1" smtClean="0">
                          <a:latin typeface="Cambria Math" panose="02040503050406030204" pitchFamily="18" charset="0"/>
                        </a:rPr>
                        <m:t>𝑖</m:t>
                      </m:r>
                      <m:r>
                        <a:rPr lang="en-US" sz="7200" b="0" i="1" smtClean="0">
                          <a:latin typeface="Cambria Math" panose="02040503050406030204" pitchFamily="18" charset="0"/>
                        </a:rPr>
                        <m:t>.=(</m:t>
                      </m:r>
                      <m:acc>
                        <m:accPr>
                          <m:chr m:val="̅"/>
                          <m:ctrlPr>
                            <a:rPr lang="en-US" sz="7200" b="0" i="1" smtClean="0">
                              <a:latin typeface="Cambria Math" panose="02040503050406030204" pitchFamily="18" charset="0"/>
                            </a:rPr>
                          </m:ctrlPr>
                        </m:accPr>
                        <m:e>
                          <m:sSub>
                            <m:sSubPr>
                              <m:ctrlPr>
                                <a:rPr lang="en-US" sz="7200" b="0" i="1" smtClean="0">
                                  <a:latin typeface="Cambria Math" panose="02040503050406030204" pitchFamily="18" charset="0"/>
                                </a:rPr>
                              </m:ctrlPr>
                            </m:sSubPr>
                            <m:e>
                              <m:r>
                                <a:rPr lang="en-US" sz="7200" b="0" i="1" smtClean="0">
                                  <a:latin typeface="Cambria Math" panose="02040503050406030204" pitchFamily="18" charset="0"/>
                                </a:rPr>
                                <m:t>𝑋</m:t>
                              </m:r>
                            </m:e>
                            <m:sub>
                              <m:r>
                                <a:rPr lang="en-US" sz="7200" b="0" i="1" smtClean="0">
                                  <a:latin typeface="Cambria Math" panose="02040503050406030204" pitchFamily="18" charset="0"/>
                                </a:rPr>
                                <m:t>1</m:t>
                              </m:r>
                            </m:sub>
                          </m:sSub>
                        </m:e>
                      </m:acc>
                      <m:r>
                        <a:rPr lang="en-US" sz="7200" b="1" i="1" smtClean="0">
                          <a:latin typeface="Cambria Math" panose="02040503050406030204" pitchFamily="18" charset="0"/>
                        </a:rPr>
                        <m:t>−</m:t>
                      </m:r>
                      <m:acc>
                        <m:accPr>
                          <m:chr m:val="̅"/>
                          <m:ctrlPr>
                            <a:rPr lang="en-US" sz="7200" i="1">
                              <a:latin typeface="Cambria Math" panose="02040503050406030204" pitchFamily="18" charset="0"/>
                            </a:rPr>
                          </m:ctrlPr>
                        </m:accPr>
                        <m:e>
                          <m:sSub>
                            <m:sSubPr>
                              <m:ctrlPr>
                                <a:rPr lang="en-US" sz="7200" i="1" smtClean="0">
                                  <a:latin typeface="Cambria Math" panose="02040503050406030204" pitchFamily="18" charset="0"/>
                                </a:rPr>
                              </m:ctrlPr>
                            </m:sSubPr>
                            <m:e>
                              <m:r>
                                <a:rPr lang="en-US" sz="7200" i="1">
                                  <a:latin typeface="Cambria Math" panose="02040503050406030204" pitchFamily="18" charset="0"/>
                                </a:rPr>
                                <m:t>𝑋</m:t>
                              </m:r>
                            </m:e>
                            <m:sub>
                              <m:r>
                                <a:rPr lang="en-US" sz="7200" b="0" i="1" smtClean="0">
                                  <a:latin typeface="Cambria Math" panose="02040503050406030204" pitchFamily="18" charset="0"/>
                                </a:rPr>
                                <m:t>2</m:t>
                              </m:r>
                            </m:sub>
                          </m:sSub>
                        </m:e>
                      </m:acc>
                      <m:r>
                        <a:rPr lang="en-US" sz="7200" b="1" i="1" smtClean="0">
                          <a:latin typeface="Cambria Math" panose="02040503050406030204" pitchFamily="18" charset="0"/>
                        </a:rPr>
                        <m:t>)</m:t>
                      </m:r>
                      <m:r>
                        <a:rPr lang="en-US" sz="7200" b="1" i="1" smtClean="0">
                          <a:latin typeface="Cambria Math" panose="02040503050406030204" pitchFamily="18" charset="0"/>
                          <a:ea typeface="Cambria Math" panose="02040503050406030204" pitchFamily="18" charset="0"/>
                        </a:rPr>
                        <m:t>∓</m:t>
                      </m:r>
                      <m:sSub>
                        <m:sSubPr>
                          <m:ctrlPr>
                            <a:rPr lang="en-US" sz="7200" b="0" i="1" smtClean="0">
                              <a:latin typeface="Cambria Math" panose="02040503050406030204" pitchFamily="18" charset="0"/>
                              <a:ea typeface="Cambria Math" panose="02040503050406030204" pitchFamily="18" charset="0"/>
                            </a:rPr>
                          </m:ctrlPr>
                        </m:sSubPr>
                        <m:e>
                          <m:r>
                            <a:rPr lang="en-US" sz="7200" b="0" i="1" smtClean="0">
                              <a:latin typeface="Cambria Math" panose="02040503050406030204" pitchFamily="18" charset="0"/>
                              <a:ea typeface="Cambria Math" panose="02040503050406030204" pitchFamily="18" charset="0"/>
                            </a:rPr>
                            <m:t>𝑍</m:t>
                          </m:r>
                        </m:e>
                        <m:sub>
                          <m:f>
                            <m:fPr>
                              <m:type m:val="skw"/>
                              <m:ctrlPr>
                                <a:rPr lang="en-US" sz="7200" b="0" i="1" smtClean="0">
                                  <a:latin typeface="Cambria Math" panose="02040503050406030204" pitchFamily="18" charset="0"/>
                                  <a:ea typeface="Cambria Math" panose="02040503050406030204" pitchFamily="18" charset="0"/>
                                </a:rPr>
                              </m:ctrlPr>
                            </m:fPr>
                            <m:num>
                              <m:r>
                                <a:rPr lang="en-US" sz="7200" b="0" i="1" smtClean="0">
                                  <a:latin typeface="Cambria Math" panose="02040503050406030204" pitchFamily="18" charset="0"/>
                                  <a:ea typeface="Cambria Math" panose="02040503050406030204" pitchFamily="18" charset="0"/>
                                </a:rPr>
                                <m:t>𝑎</m:t>
                              </m:r>
                            </m:num>
                            <m:den>
                              <m:r>
                                <a:rPr lang="en-US" sz="7200" b="0" i="1" smtClean="0">
                                  <a:latin typeface="Cambria Math" panose="02040503050406030204" pitchFamily="18" charset="0"/>
                                  <a:ea typeface="Cambria Math" panose="02040503050406030204" pitchFamily="18" charset="0"/>
                                </a:rPr>
                                <m:t>2</m:t>
                              </m:r>
                            </m:den>
                          </m:f>
                        </m:sub>
                      </m:sSub>
                      <m:r>
                        <a:rPr lang="en-US" sz="7200" b="0" i="1" smtClean="0">
                          <a:latin typeface="Cambria Math" panose="02040503050406030204" pitchFamily="18" charset="0"/>
                          <a:ea typeface="Cambria Math" panose="02040503050406030204" pitchFamily="18" charset="0"/>
                        </a:rPr>
                        <m:t>∗</m:t>
                      </m:r>
                      <m:rad>
                        <m:radPr>
                          <m:degHide m:val="on"/>
                          <m:ctrlPr>
                            <a:rPr lang="en-US" sz="7200" b="0" i="1" smtClean="0">
                              <a:latin typeface="Cambria Math" panose="02040503050406030204" pitchFamily="18" charset="0"/>
                              <a:ea typeface="Cambria Math" panose="02040503050406030204" pitchFamily="18" charset="0"/>
                            </a:rPr>
                          </m:ctrlPr>
                        </m:radPr>
                        <m:deg/>
                        <m:e>
                          <m:f>
                            <m:fPr>
                              <m:ctrlPr>
                                <a:rPr lang="en-US" sz="7200" b="0" i="1" smtClean="0">
                                  <a:latin typeface="Cambria Math" panose="02040503050406030204" pitchFamily="18" charset="0"/>
                                  <a:ea typeface="Cambria Math" panose="02040503050406030204" pitchFamily="18" charset="0"/>
                                </a:rPr>
                              </m:ctrlPr>
                            </m:fPr>
                            <m:num>
                              <m:sSubSup>
                                <m:sSubSupPr>
                                  <m:ctrlPr>
                                    <a:rPr lang="en-US" sz="7200" i="1">
                                      <a:latin typeface="Cambria Math" panose="02040503050406030204" pitchFamily="18" charset="0"/>
                                      <a:ea typeface="Cambria Math" panose="02040503050406030204" pitchFamily="18" charset="0"/>
                                    </a:rPr>
                                  </m:ctrlPr>
                                </m:sSubSupPr>
                                <m:e>
                                  <m:r>
                                    <a:rPr lang="en-US" sz="7200" i="1">
                                      <a:latin typeface="Cambria Math" panose="02040503050406030204" pitchFamily="18" charset="0"/>
                                      <a:ea typeface="Cambria Math" panose="02040503050406030204" pitchFamily="18" charset="0"/>
                                    </a:rPr>
                                    <m:t>𝑠</m:t>
                                  </m:r>
                                </m:e>
                                <m:sub>
                                  <m:r>
                                    <a:rPr lang="en-US" sz="7200" i="1">
                                      <a:latin typeface="Cambria Math" panose="02040503050406030204" pitchFamily="18" charset="0"/>
                                      <a:ea typeface="Cambria Math" panose="02040503050406030204" pitchFamily="18" charset="0"/>
                                    </a:rPr>
                                    <m:t>1</m:t>
                                  </m:r>
                                </m:sub>
                                <m:sup>
                                  <m:r>
                                    <a:rPr lang="en-US" sz="7200" i="1">
                                      <a:latin typeface="Cambria Math" panose="02040503050406030204" pitchFamily="18" charset="0"/>
                                      <a:ea typeface="Cambria Math" panose="02040503050406030204" pitchFamily="18" charset="0"/>
                                    </a:rPr>
                                    <m:t>2</m:t>
                                  </m:r>
                                </m:sup>
                              </m:sSubSup>
                            </m:num>
                            <m:den>
                              <m:sSub>
                                <m:sSubPr>
                                  <m:ctrlPr>
                                    <a:rPr lang="en-US" sz="7200" b="0" i="1" smtClean="0">
                                      <a:latin typeface="Cambria Math" panose="02040503050406030204" pitchFamily="18" charset="0"/>
                                      <a:ea typeface="Cambria Math" panose="02040503050406030204" pitchFamily="18" charset="0"/>
                                    </a:rPr>
                                  </m:ctrlPr>
                                </m:sSubPr>
                                <m:e>
                                  <m:r>
                                    <a:rPr lang="en-US" sz="7200" b="0" i="1" smtClean="0">
                                      <a:latin typeface="Cambria Math" panose="02040503050406030204" pitchFamily="18" charset="0"/>
                                      <a:ea typeface="Cambria Math" panose="02040503050406030204" pitchFamily="18" charset="0"/>
                                    </a:rPr>
                                    <m:t>𝑛</m:t>
                                  </m:r>
                                </m:e>
                                <m:sub>
                                  <m:r>
                                    <a:rPr lang="en-US" sz="7200" b="0" i="1" smtClean="0">
                                      <a:latin typeface="Cambria Math" panose="02040503050406030204" pitchFamily="18" charset="0"/>
                                      <a:ea typeface="Cambria Math" panose="02040503050406030204" pitchFamily="18" charset="0"/>
                                    </a:rPr>
                                    <m:t>1</m:t>
                                  </m:r>
                                </m:sub>
                              </m:sSub>
                            </m:den>
                          </m:f>
                          <m:r>
                            <a:rPr lang="en-US" sz="7200" b="0" i="1" smtClean="0">
                              <a:latin typeface="Cambria Math" panose="02040503050406030204" pitchFamily="18" charset="0"/>
                              <a:ea typeface="Cambria Math" panose="02040503050406030204" pitchFamily="18" charset="0"/>
                            </a:rPr>
                            <m:t>+</m:t>
                          </m:r>
                          <m:f>
                            <m:fPr>
                              <m:ctrlPr>
                                <a:rPr lang="en-US" sz="7200" i="1">
                                  <a:latin typeface="Cambria Math" panose="02040503050406030204" pitchFamily="18" charset="0"/>
                                  <a:ea typeface="Cambria Math" panose="02040503050406030204" pitchFamily="18" charset="0"/>
                                </a:rPr>
                              </m:ctrlPr>
                            </m:fPr>
                            <m:num>
                              <m:sSubSup>
                                <m:sSubSupPr>
                                  <m:ctrlPr>
                                    <a:rPr lang="en-US" sz="7200" i="1">
                                      <a:latin typeface="Cambria Math" panose="02040503050406030204" pitchFamily="18" charset="0"/>
                                      <a:ea typeface="Cambria Math" panose="02040503050406030204" pitchFamily="18" charset="0"/>
                                    </a:rPr>
                                  </m:ctrlPr>
                                </m:sSubSupPr>
                                <m:e>
                                  <m:r>
                                    <a:rPr lang="en-US" sz="7200" i="1">
                                      <a:latin typeface="Cambria Math" panose="02040503050406030204" pitchFamily="18" charset="0"/>
                                      <a:ea typeface="Cambria Math" panose="02040503050406030204" pitchFamily="18" charset="0"/>
                                    </a:rPr>
                                    <m:t>𝑠</m:t>
                                  </m:r>
                                </m:e>
                                <m:sub>
                                  <m:r>
                                    <a:rPr lang="en-US" sz="7200" b="0" i="1" smtClean="0">
                                      <a:latin typeface="Cambria Math" panose="02040503050406030204" pitchFamily="18" charset="0"/>
                                      <a:ea typeface="Cambria Math" panose="02040503050406030204" pitchFamily="18" charset="0"/>
                                    </a:rPr>
                                    <m:t>2</m:t>
                                  </m:r>
                                </m:sub>
                                <m:sup>
                                  <m:r>
                                    <a:rPr lang="en-US" sz="7200" i="1">
                                      <a:latin typeface="Cambria Math" panose="02040503050406030204" pitchFamily="18" charset="0"/>
                                      <a:ea typeface="Cambria Math" panose="02040503050406030204" pitchFamily="18" charset="0"/>
                                    </a:rPr>
                                    <m:t>2</m:t>
                                  </m:r>
                                </m:sup>
                              </m:sSubSup>
                            </m:num>
                            <m:den>
                              <m:sSub>
                                <m:sSubPr>
                                  <m:ctrlPr>
                                    <a:rPr lang="en-US" sz="7200" i="1">
                                      <a:latin typeface="Cambria Math" panose="02040503050406030204" pitchFamily="18" charset="0"/>
                                      <a:ea typeface="Cambria Math" panose="02040503050406030204" pitchFamily="18" charset="0"/>
                                    </a:rPr>
                                  </m:ctrlPr>
                                </m:sSubPr>
                                <m:e>
                                  <m:r>
                                    <a:rPr lang="en-US" sz="7200" i="1">
                                      <a:latin typeface="Cambria Math" panose="02040503050406030204" pitchFamily="18" charset="0"/>
                                      <a:ea typeface="Cambria Math" panose="02040503050406030204" pitchFamily="18" charset="0"/>
                                    </a:rPr>
                                    <m:t>𝑛</m:t>
                                  </m:r>
                                </m:e>
                                <m:sub>
                                  <m:r>
                                    <a:rPr lang="en-US" sz="7200" b="0" i="1" smtClean="0">
                                      <a:latin typeface="Cambria Math" panose="02040503050406030204" pitchFamily="18" charset="0"/>
                                      <a:ea typeface="Cambria Math" panose="02040503050406030204" pitchFamily="18" charset="0"/>
                                    </a:rPr>
                                    <m:t>2</m:t>
                                  </m:r>
                                </m:sub>
                              </m:sSub>
                            </m:den>
                          </m:f>
                        </m:e>
                      </m:rad>
                    </m:oMath>
                  </m:oMathPara>
                </a14:m>
                <a:endParaRPr lang="en-US" sz="6000" dirty="0"/>
              </a:p>
            </p:txBody>
          </p:sp>
        </mc:Choice>
        <mc:Fallback xmlns="">
          <p:sp>
            <p:nvSpPr>
              <p:cNvPr id="18" name="TextBox 17">
                <a:extLst>
                  <a:ext uri="{FF2B5EF4-FFF2-40B4-BE49-F238E27FC236}">
                    <a16:creationId xmlns:a16="http://schemas.microsoft.com/office/drawing/2014/main" id="{635B4D24-80E0-4571-BB31-AA58B4E4BE0A}"/>
                  </a:ext>
                </a:extLst>
              </p:cNvPr>
              <p:cNvSpPr txBox="1">
                <a:spLocks noRot="1" noChangeAspect="1" noMove="1" noResize="1" noEditPoints="1" noAdjustHandles="1" noChangeArrowheads="1" noChangeShapeType="1" noTextEdit="1"/>
              </p:cNvSpPr>
              <p:nvPr/>
            </p:nvSpPr>
            <p:spPr>
              <a:xfrm>
                <a:off x="1853722" y="1811684"/>
                <a:ext cx="13639800" cy="3365858"/>
              </a:xfrm>
              <a:prstGeom prst="rect">
                <a:avLst/>
              </a:prstGeom>
              <a:blipFill>
                <a:blip r:embed="rId4"/>
                <a:stretch>
                  <a:fillRect/>
                </a:stretch>
              </a:blipFill>
            </p:spPr>
            <p:txBody>
              <a:bodyPr/>
              <a:lstStyle/>
              <a:p>
                <a:r>
                  <a:rPr lang="en-US">
                    <a:noFill/>
                  </a:rPr>
                  <a:t> </a:t>
                </a:r>
              </a:p>
            </p:txBody>
          </p:sp>
        </mc:Fallback>
      </mc:AlternateContent>
      <p:sp>
        <p:nvSpPr>
          <p:cNvPr id="19" name="TextBox 18">
            <a:extLst>
              <a:ext uri="{FF2B5EF4-FFF2-40B4-BE49-F238E27FC236}">
                <a16:creationId xmlns:a16="http://schemas.microsoft.com/office/drawing/2014/main" id="{997B4240-D1EB-4F5F-83AC-E231E7BE96D0}"/>
              </a:ext>
            </a:extLst>
          </p:cNvPr>
          <p:cNvSpPr txBox="1"/>
          <p:nvPr/>
        </p:nvSpPr>
        <p:spPr>
          <a:xfrm>
            <a:off x="2110659" y="190500"/>
            <a:ext cx="15997583" cy="923330"/>
          </a:xfrm>
          <a:prstGeom prst="rect">
            <a:avLst/>
          </a:prstGeom>
          <a:noFill/>
        </p:spPr>
        <p:txBody>
          <a:bodyPr wrap="square" rtlCol="0">
            <a:spAutoFit/>
          </a:bodyPr>
          <a:lstStyle/>
          <a:p>
            <a:pPr algn="ctr"/>
            <a:r>
              <a:rPr lang="en-US" sz="5400" b="1" dirty="0">
                <a:latin typeface="Gidole" panose="02000503000000000000" charset="0"/>
              </a:rPr>
              <a:t>Calculating the confidence interval</a:t>
            </a:r>
          </a:p>
        </p:txBody>
      </p:sp>
      <p:cxnSp>
        <p:nvCxnSpPr>
          <p:cNvPr id="8" name="Straight Arrow Connector 7">
            <a:extLst>
              <a:ext uri="{FF2B5EF4-FFF2-40B4-BE49-F238E27FC236}">
                <a16:creationId xmlns:a16="http://schemas.microsoft.com/office/drawing/2014/main" id="{130F9F87-2B83-4029-98A9-14E57FDF3DE7}"/>
              </a:ext>
            </a:extLst>
          </p:cNvPr>
          <p:cNvCxnSpPr>
            <a:cxnSpLocks/>
            <a:endCxn id="9" idx="0"/>
          </p:cNvCxnSpPr>
          <p:nvPr/>
        </p:nvCxnSpPr>
        <p:spPr>
          <a:xfrm flipH="1">
            <a:off x="4299496" y="4974591"/>
            <a:ext cx="3142" cy="146430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9" name="TextBox 8">
            <a:extLst>
              <a:ext uri="{FF2B5EF4-FFF2-40B4-BE49-F238E27FC236}">
                <a16:creationId xmlns:a16="http://schemas.microsoft.com/office/drawing/2014/main" id="{82645EBA-6571-4E57-BD11-C5D90560C713}"/>
              </a:ext>
            </a:extLst>
          </p:cNvPr>
          <p:cNvSpPr txBox="1"/>
          <p:nvPr/>
        </p:nvSpPr>
        <p:spPr>
          <a:xfrm>
            <a:off x="2502992" y="6438900"/>
            <a:ext cx="3593008" cy="1569660"/>
          </a:xfrm>
          <a:prstGeom prst="rect">
            <a:avLst/>
          </a:prstGeom>
          <a:noFill/>
        </p:spPr>
        <p:txBody>
          <a:bodyPr wrap="square" rtlCol="0">
            <a:spAutoFit/>
          </a:bodyPr>
          <a:lstStyle/>
          <a:p>
            <a:r>
              <a:rPr lang="en-US" sz="3200" b="1" dirty="0">
                <a:latin typeface="Gidole" panose="02000503000000000000" charset="0"/>
              </a:rPr>
              <a:t>Point estimate (difference in sample means)</a:t>
            </a:r>
          </a:p>
        </p:txBody>
      </p:sp>
      <p:sp>
        <p:nvSpPr>
          <p:cNvPr id="14" name="TextBox 13">
            <a:extLst>
              <a:ext uri="{FF2B5EF4-FFF2-40B4-BE49-F238E27FC236}">
                <a16:creationId xmlns:a16="http://schemas.microsoft.com/office/drawing/2014/main" id="{24BD5C47-5B0E-4A79-843E-2A73A4F70C15}"/>
              </a:ext>
            </a:extLst>
          </p:cNvPr>
          <p:cNvSpPr txBox="1"/>
          <p:nvPr/>
        </p:nvSpPr>
        <p:spPr>
          <a:xfrm>
            <a:off x="11201400" y="6286500"/>
            <a:ext cx="3883058" cy="2062103"/>
          </a:xfrm>
          <a:prstGeom prst="rect">
            <a:avLst/>
          </a:prstGeom>
          <a:noFill/>
        </p:spPr>
        <p:txBody>
          <a:bodyPr wrap="square" rtlCol="0">
            <a:spAutoFit/>
          </a:bodyPr>
          <a:lstStyle/>
          <a:p>
            <a:r>
              <a:rPr lang="en-US" sz="3200" b="1" dirty="0">
                <a:latin typeface="Gidole" panose="02000503000000000000" charset="0"/>
              </a:rPr>
              <a:t>Margin of error</a:t>
            </a:r>
          </a:p>
          <a:p>
            <a:r>
              <a:rPr lang="en-US" sz="3200" b="1" dirty="0">
                <a:latin typeface="Gidole" panose="02000503000000000000" charset="0"/>
              </a:rPr>
              <a:t>(Critical value * standard error of difference)</a:t>
            </a:r>
          </a:p>
        </p:txBody>
      </p:sp>
      <p:sp>
        <p:nvSpPr>
          <p:cNvPr id="25" name="Rectangle 24">
            <a:extLst>
              <a:ext uri="{FF2B5EF4-FFF2-40B4-BE49-F238E27FC236}">
                <a16:creationId xmlns:a16="http://schemas.microsoft.com/office/drawing/2014/main" id="{25DA9CAA-09FF-4C1C-AB16-1679AC30AF85}"/>
              </a:ext>
            </a:extLst>
          </p:cNvPr>
          <p:cNvSpPr/>
          <p:nvPr/>
        </p:nvSpPr>
        <p:spPr>
          <a:xfrm>
            <a:off x="4221319" y="2476180"/>
            <a:ext cx="4084481" cy="2362520"/>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26" name="Straight Arrow Connector 25">
            <a:extLst>
              <a:ext uri="{FF2B5EF4-FFF2-40B4-BE49-F238E27FC236}">
                <a16:creationId xmlns:a16="http://schemas.microsoft.com/office/drawing/2014/main" id="{9A1D66CB-88F5-421C-AA1B-C81264E9EFE6}"/>
              </a:ext>
            </a:extLst>
          </p:cNvPr>
          <p:cNvCxnSpPr>
            <a:cxnSpLocks/>
          </p:cNvCxnSpPr>
          <p:nvPr/>
        </p:nvCxnSpPr>
        <p:spPr>
          <a:xfrm>
            <a:off x="11201400" y="5195592"/>
            <a:ext cx="228600" cy="93850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3" name="Rectangle 22">
            <a:extLst>
              <a:ext uri="{FF2B5EF4-FFF2-40B4-BE49-F238E27FC236}">
                <a16:creationId xmlns:a16="http://schemas.microsoft.com/office/drawing/2014/main" id="{4D904A34-4CF8-456B-9E3F-4501ABDB32AC}"/>
              </a:ext>
            </a:extLst>
          </p:cNvPr>
          <p:cNvSpPr/>
          <p:nvPr/>
        </p:nvSpPr>
        <p:spPr>
          <a:xfrm>
            <a:off x="9057277" y="1759592"/>
            <a:ext cx="6563723" cy="338390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46443176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4" y="1720934"/>
            <a:ext cx="10449605" cy="1661993"/>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rPr>
              <a:t>File: </a:t>
            </a:r>
            <a:r>
              <a:rPr lang="en-US" sz="3600" dirty="0">
                <a:solidFill>
                  <a:srgbClr val="000000"/>
                </a:solidFill>
                <a:latin typeface="Roboto Mono" pitchFamily="2" charset="0"/>
                <a:ea typeface="Roboto Mono" pitchFamily="2" charset="0"/>
              </a:rPr>
              <a:t>housing-ci.xlsx </a:t>
            </a:r>
            <a:endParaRPr lang="en-US" sz="3600" dirty="0">
              <a:solidFill>
                <a:srgbClr val="000000"/>
              </a:solidFill>
              <a:latin typeface="Gidole" panose="020B0604020202020204" charset="0"/>
              <a:ea typeface="Roboto Mono" pitchFamily="2" charset="0"/>
            </a:endParaRP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Calculate the confidence interval for difference in prices for homes with air conditioning</a:t>
            </a:r>
          </a:p>
        </p:txBody>
      </p:sp>
    </p:spTree>
    <p:extLst>
      <p:ext uri="{BB962C8B-B14F-4D97-AF65-F5344CB8AC3E}">
        <p14:creationId xmlns:p14="http://schemas.microsoft.com/office/powerpoint/2010/main" val="81665759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sp>
        <p:nvSpPr>
          <p:cNvPr id="10" name="TextBox 10"/>
          <p:cNvSpPr txBox="1"/>
          <p:nvPr/>
        </p:nvSpPr>
        <p:spPr>
          <a:xfrm>
            <a:off x="1208994" y="1720934"/>
            <a:ext cx="10449605" cy="1661993"/>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rPr>
              <a:t>File: </a:t>
            </a:r>
            <a:r>
              <a:rPr lang="en-US" sz="3600" dirty="0">
                <a:solidFill>
                  <a:srgbClr val="000000"/>
                </a:solidFill>
                <a:latin typeface="Roboto Mono" pitchFamily="2" charset="0"/>
                <a:ea typeface="Roboto Mono" pitchFamily="2" charset="0"/>
              </a:rPr>
              <a:t>housing-ci.xlsx</a:t>
            </a:r>
            <a:endParaRPr lang="en-US" sz="3600" dirty="0">
              <a:solidFill>
                <a:srgbClr val="000000"/>
              </a:solidFill>
              <a:latin typeface="Gidole" panose="020B0604020202020204" charset="0"/>
              <a:ea typeface="Roboto Mono" pitchFamily="2" charset="0"/>
            </a:endParaRP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Calculate the confidence interval for difference in prices for homes with a full, finished basement</a:t>
            </a:r>
          </a:p>
        </p:txBody>
      </p:sp>
    </p:spTree>
    <p:extLst>
      <p:ext uri="{BB962C8B-B14F-4D97-AF65-F5344CB8AC3E}">
        <p14:creationId xmlns:p14="http://schemas.microsoft.com/office/powerpoint/2010/main" val="4871261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1095300"/>
          </a:xfrm>
          <a:prstGeom prst="rect">
            <a:avLst/>
          </a:prstGeom>
        </p:spPr>
        <p:txBody>
          <a:bodyPr lIns="0" tIns="0" rIns="0" bIns="0" rtlCol="0" anchor="t">
            <a:spAutoFit/>
          </a:bodyPr>
          <a:lstStyle/>
          <a:p>
            <a:pPr algn="r">
              <a:lnSpc>
                <a:spcPts val="9100"/>
              </a:lnSpc>
            </a:pPr>
            <a:r>
              <a:rPr lang="en-US" sz="6500" spc="195" dirty="0">
                <a:solidFill>
                  <a:srgbClr val="F2F0F4"/>
                </a:solidFill>
                <a:latin typeface="League Spartan Italics"/>
              </a:rPr>
              <a:t>What’s next?</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228600" y="3848100"/>
            <a:ext cx="8153400" cy="2308324"/>
          </a:xfrm>
          <a:prstGeom prst="rect">
            <a:avLst/>
          </a:prstGeom>
          <a:noFill/>
        </p:spPr>
        <p:txBody>
          <a:bodyPr wrap="square" rtlCol="0">
            <a:spAutoFit/>
          </a:bodyPr>
          <a:lstStyle/>
          <a:p>
            <a:pPr marL="571500" indent="-571500">
              <a:buFont typeface="Arial" panose="020B0604020202020204" pitchFamily="34" charset="0"/>
              <a:buChar char="•"/>
            </a:pPr>
            <a:r>
              <a:rPr lang="en-US" sz="3600" dirty="0">
                <a:latin typeface="Gidole" panose="020B0604020202020204" charset="0"/>
              </a:rPr>
              <a:t>What about the difference between male, female and </a:t>
            </a:r>
            <a:r>
              <a:rPr lang="en-US" sz="3600" i="1" dirty="0">
                <a:latin typeface="Gidole" panose="020B0604020202020204" charset="0"/>
              </a:rPr>
              <a:t>infant</a:t>
            </a:r>
            <a:r>
              <a:rPr lang="en-US" sz="3600" dirty="0">
                <a:latin typeface="Gidole" panose="020B0604020202020204" charset="0"/>
              </a:rPr>
              <a:t> snails?</a:t>
            </a:r>
          </a:p>
          <a:p>
            <a:pPr marL="571500" indent="-571500">
              <a:buFont typeface="Arial" panose="020B0604020202020204" pitchFamily="34" charset="0"/>
              <a:buChar char="•"/>
            </a:pPr>
            <a:r>
              <a:rPr lang="en-US" sz="3600" dirty="0">
                <a:latin typeface="Gidole" panose="020B0604020202020204" charset="0"/>
              </a:rPr>
              <a:t>Multiple groups… </a:t>
            </a:r>
            <a:r>
              <a:rPr lang="en-US" sz="3600" i="1" dirty="0">
                <a:latin typeface="Gidole" panose="020B0604020202020204" charset="0"/>
              </a:rPr>
              <a:t>no more t-test! </a:t>
            </a:r>
            <a:r>
              <a:rPr lang="en-US" sz="3600" dirty="0">
                <a:latin typeface="Gidole" panose="020B0604020202020204" charset="0"/>
              </a:rPr>
              <a:t>(Sort of)…</a:t>
            </a:r>
          </a:p>
        </p:txBody>
      </p:sp>
    </p:spTree>
    <p:extLst>
      <p:ext uri="{BB962C8B-B14F-4D97-AF65-F5344CB8AC3E}">
        <p14:creationId xmlns:p14="http://schemas.microsoft.com/office/powerpoint/2010/main" val="136148156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4" y="1720934"/>
            <a:ext cx="10449605" cy="1661993"/>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rPr>
              <a:t>File: </a:t>
            </a:r>
            <a:r>
              <a:rPr lang="en-US" sz="3600" dirty="0">
                <a:solidFill>
                  <a:srgbClr val="000000"/>
                </a:solidFill>
                <a:latin typeface="Roboto Mono" pitchFamily="2" charset="0"/>
                <a:ea typeface="Roboto Mono" pitchFamily="2" charset="0"/>
              </a:rPr>
              <a:t>margin-of-error.xlsx</a:t>
            </a:r>
          </a:p>
          <a:p>
            <a:pPr marL="803910" lvl="1" indent="-457200">
              <a:buFont typeface="Arial" panose="020B0604020202020204" pitchFamily="34" charset="0"/>
              <a:buChar char="•"/>
            </a:pPr>
            <a:r>
              <a:rPr lang="en-US" sz="3600" dirty="0">
                <a:solidFill>
                  <a:srgbClr val="000000"/>
                </a:solidFill>
                <a:latin typeface="Gidole" panose="02000503000000000000" pitchFamily="50" charset="0"/>
                <a:ea typeface="Roboto Mono" pitchFamily="2" charset="0"/>
              </a:rPr>
              <a:t>Why do pollsters report a “margin of error?”</a:t>
            </a:r>
          </a:p>
          <a:p>
            <a:pPr marL="1261110" lvl="2" indent="-457200">
              <a:buFont typeface="Arial" panose="020B0604020202020204" pitchFamily="34" charset="0"/>
              <a:buChar char="•"/>
            </a:pPr>
            <a:r>
              <a:rPr lang="en-US" sz="3600" dirty="0">
                <a:solidFill>
                  <a:srgbClr val="000000"/>
                </a:solidFill>
                <a:latin typeface="Gidole" panose="02000503000000000000" pitchFamily="50" charset="0"/>
                <a:ea typeface="Roboto Mono" pitchFamily="2" charset="0"/>
              </a:rPr>
              <a:t>Why is it usually 2-3%?</a:t>
            </a:r>
          </a:p>
        </p:txBody>
      </p:sp>
    </p:spTree>
    <p:extLst>
      <p:ext uri="{BB962C8B-B14F-4D97-AF65-F5344CB8AC3E}">
        <p14:creationId xmlns:p14="http://schemas.microsoft.com/office/powerpoint/2010/main" val="28886869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4"/>
          <p:cNvSpPr/>
          <p:nvPr/>
        </p:nvSpPr>
        <p:spPr>
          <a:xfrm>
            <a:off x="13219662" y="5228120"/>
            <a:ext cx="5210592" cy="5072974"/>
          </a:xfrm>
          <a:prstGeom prst="rect">
            <a:avLst/>
          </a:prstGeom>
          <a:solidFill>
            <a:srgbClr val="F2F0F4"/>
          </a:solidFill>
        </p:spPr>
      </p:sp>
      <p:grpSp>
        <p:nvGrpSpPr>
          <p:cNvPr id="6" name="Group 6"/>
          <p:cNvGrpSpPr/>
          <p:nvPr/>
        </p:nvGrpSpPr>
        <p:grpSpPr>
          <a:xfrm rot="-5400000">
            <a:off x="13174907" y="5232166"/>
            <a:ext cx="5154391" cy="5064881"/>
            <a:chOff x="0" y="0"/>
            <a:chExt cx="6350000" cy="6339840"/>
          </a:xfrm>
        </p:grpSpPr>
        <p:sp>
          <p:nvSpPr>
            <p:cNvPr id="7" name="Freeform 7"/>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8" name="Group 8"/>
          <p:cNvGrpSpPr/>
          <p:nvPr/>
        </p:nvGrpSpPr>
        <p:grpSpPr>
          <a:xfrm rot="-10800000">
            <a:off x="15340207" y="5228120"/>
            <a:ext cx="5888671" cy="5113682"/>
            <a:chOff x="0" y="0"/>
            <a:chExt cx="6350000" cy="5499100"/>
          </a:xfrm>
        </p:grpSpPr>
        <p:sp>
          <p:nvSpPr>
            <p:cNvPr id="9" name="Freeform 9"/>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000000">
                <a:alpha val="34901"/>
              </a:srgbClr>
            </a:solidFill>
          </p:spPr>
        </p:sp>
      </p:grpSp>
      <p:sp>
        <p:nvSpPr>
          <p:cNvPr id="10" name="TextBox 10"/>
          <p:cNvSpPr txBox="1"/>
          <p:nvPr/>
        </p:nvSpPr>
        <p:spPr>
          <a:xfrm>
            <a:off x="413624" y="248180"/>
            <a:ext cx="9287181" cy="3427861"/>
          </a:xfrm>
          <a:prstGeom prst="rect">
            <a:avLst/>
          </a:prstGeom>
        </p:spPr>
        <p:txBody>
          <a:bodyPr lIns="0" tIns="0" rIns="0" bIns="0" rtlCol="0" anchor="t">
            <a:spAutoFit/>
          </a:bodyPr>
          <a:lstStyle/>
          <a:p>
            <a:pPr>
              <a:lnSpc>
                <a:spcPts val="9000"/>
              </a:lnSpc>
            </a:pPr>
            <a:r>
              <a:rPr lang="en-US" sz="6600" spc="375" dirty="0">
                <a:solidFill>
                  <a:srgbClr val="000000"/>
                </a:solidFill>
                <a:latin typeface="League Spartan Bold"/>
              </a:rPr>
              <a:t>PRESENTING T-TEST RESULTS FOR BUSINESS IMPACT</a:t>
            </a:r>
          </a:p>
        </p:txBody>
      </p:sp>
      <p:pic>
        <p:nvPicPr>
          <p:cNvPr id="33" name="Picture 33"/>
          <p:cNvPicPr>
            <a:picLocks noChangeAspect="1"/>
          </p:cNvPicPr>
          <p:nvPr/>
        </p:nvPicPr>
        <p:blipFill>
          <a:blip r:embed="rId3"/>
          <a:srcRect/>
          <a:stretch>
            <a:fillRect/>
          </a:stretch>
        </p:blipFill>
        <p:spPr>
          <a:xfrm>
            <a:off x="16100583" y="9258300"/>
            <a:ext cx="2005783" cy="1470490"/>
          </a:xfrm>
          <a:prstGeom prst="rect">
            <a:avLst/>
          </a:prstGeom>
        </p:spPr>
      </p:pic>
      <p:sp>
        <p:nvSpPr>
          <p:cNvPr id="34" name="TextBox 33">
            <a:extLst>
              <a:ext uri="{FF2B5EF4-FFF2-40B4-BE49-F238E27FC236}">
                <a16:creationId xmlns:a16="http://schemas.microsoft.com/office/drawing/2014/main" id="{91F48C30-1A63-478C-B8FA-34DB8D04A1DB}"/>
              </a:ext>
            </a:extLst>
          </p:cNvPr>
          <p:cNvSpPr txBox="1"/>
          <p:nvPr/>
        </p:nvSpPr>
        <p:spPr>
          <a:xfrm>
            <a:off x="609599" y="4457700"/>
            <a:ext cx="11608095" cy="4832092"/>
          </a:xfrm>
          <a:prstGeom prst="rect">
            <a:avLst/>
          </a:prstGeom>
          <a:noFill/>
        </p:spPr>
        <p:txBody>
          <a:bodyPr wrap="square" rtlCol="0">
            <a:spAutoFit/>
          </a:bodyPr>
          <a:lstStyle/>
          <a:p>
            <a:pPr marL="285750" indent="-285750">
              <a:buFont typeface="Arial" panose="020B0604020202020204" pitchFamily="34" charset="0"/>
              <a:buChar char="•"/>
            </a:pPr>
            <a:r>
              <a:rPr lang="en-US" sz="4400" dirty="0">
                <a:latin typeface="Gidole" panose="02000503000000000000" charset="0"/>
              </a:rPr>
              <a:t>Methods are not stories</a:t>
            </a:r>
          </a:p>
          <a:p>
            <a:pPr marL="285750" indent="-285750">
              <a:buFont typeface="Arial" panose="020B0604020202020204" pitchFamily="34" charset="0"/>
              <a:buChar char="•"/>
            </a:pPr>
            <a:r>
              <a:rPr lang="en-US" sz="4400" dirty="0">
                <a:latin typeface="Gidole" panose="02000503000000000000" charset="0"/>
              </a:rPr>
              <a:t>Translate to the universal denominator … </a:t>
            </a:r>
            <a:r>
              <a:rPr lang="en-US" sz="4400" b="1" dirty="0">
                <a:latin typeface="Gidole" panose="02000503000000000000" charset="0"/>
              </a:rPr>
              <a:t>$</a:t>
            </a:r>
          </a:p>
          <a:p>
            <a:pPr marL="742950" lvl="1" indent="-285750">
              <a:buFont typeface="Arial" panose="020B0604020202020204" pitchFamily="34" charset="0"/>
              <a:buChar char="•"/>
            </a:pPr>
            <a:r>
              <a:rPr lang="en-US" sz="4400" b="1" dirty="0">
                <a:latin typeface="Gidole" panose="02000503000000000000" charset="0"/>
              </a:rPr>
              <a:t> “</a:t>
            </a:r>
            <a:r>
              <a:rPr lang="en-US" sz="4400" dirty="0">
                <a:latin typeface="Gidole" panose="02000503000000000000" charset="0"/>
              </a:rPr>
              <a:t>The results were significant at p &lt; .005” or</a:t>
            </a:r>
          </a:p>
          <a:p>
            <a:pPr marL="742950" lvl="1" indent="-285750">
              <a:buFont typeface="Arial" panose="020B0604020202020204" pitchFamily="34" charset="0"/>
              <a:buChar char="•"/>
            </a:pPr>
            <a:r>
              <a:rPr lang="en-US" sz="4400" dirty="0">
                <a:latin typeface="Gidole" panose="02000503000000000000" charset="0"/>
              </a:rPr>
              <a:t> “With 95% confidence, a house with AC sells for between $6K and $15K more.”</a:t>
            </a:r>
          </a:p>
          <a:p>
            <a:pPr marL="285750" indent="-285750">
              <a:buFont typeface="Arial" panose="020B0604020202020204" pitchFamily="34" charset="0"/>
              <a:buChar char="•"/>
            </a:pPr>
            <a:r>
              <a:rPr lang="en-US" sz="4400" dirty="0">
                <a:latin typeface="Gidole" panose="02000503000000000000" charset="0"/>
              </a:rPr>
              <a:t>When in doubt, visualize it</a:t>
            </a:r>
          </a:p>
          <a:p>
            <a:pPr marL="285750" indent="-285750">
              <a:buFont typeface="Arial" panose="020B0604020202020204" pitchFamily="34" charset="0"/>
              <a:buChar char="•"/>
            </a:pPr>
            <a:endParaRPr lang="en-US" sz="4400" dirty="0">
              <a:latin typeface="Gidole" panose="02000503000000000000" charset="0"/>
            </a:endParaRPr>
          </a:p>
        </p:txBody>
      </p:sp>
      <p:pic>
        <p:nvPicPr>
          <p:cNvPr id="5122" name="Picture 2" descr="turned on LED projector on table">
            <a:extLst>
              <a:ext uri="{FF2B5EF4-FFF2-40B4-BE49-F238E27FC236}">
                <a16:creationId xmlns:a16="http://schemas.microsoft.com/office/drawing/2014/main" id="{F5674240-B4B9-434B-80E7-E63426B47F7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219662" y="5443"/>
            <a:ext cx="5071671" cy="52226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157906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4" y="1720934"/>
            <a:ext cx="10449605" cy="1661993"/>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rPr>
              <a:t>File: </a:t>
            </a:r>
            <a:r>
              <a:rPr lang="en-US" sz="3600" dirty="0">
                <a:solidFill>
                  <a:srgbClr val="000000"/>
                </a:solidFill>
                <a:latin typeface="Roboto Mono" pitchFamily="2" charset="0"/>
                <a:ea typeface="Roboto Mono" pitchFamily="2" charset="0"/>
              </a:rPr>
              <a:t>housing-viz.xlsx</a:t>
            </a:r>
            <a:endParaRPr lang="en-US" sz="3600" dirty="0">
              <a:solidFill>
                <a:srgbClr val="000000"/>
              </a:solidFill>
              <a:latin typeface="Gidole" panose="020B0604020202020204" charset="0"/>
              <a:ea typeface="Roboto Mono" pitchFamily="2" charset="0"/>
            </a:endParaRP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Visualize the difference in average sales price for homes with air conditioning</a:t>
            </a:r>
          </a:p>
        </p:txBody>
      </p:sp>
    </p:spTree>
    <p:extLst>
      <p:ext uri="{BB962C8B-B14F-4D97-AF65-F5344CB8AC3E}">
        <p14:creationId xmlns:p14="http://schemas.microsoft.com/office/powerpoint/2010/main" val="140952400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sp>
        <p:nvSpPr>
          <p:cNvPr id="10" name="TextBox 10"/>
          <p:cNvSpPr txBox="1"/>
          <p:nvPr/>
        </p:nvSpPr>
        <p:spPr>
          <a:xfrm>
            <a:off x="1208994" y="1720934"/>
            <a:ext cx="10449605" cy="2215991"/>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rPr>
              <a:t>File: </a:t>
            </a:r>
            <a:r>
              <a:rPr lang="en-US" sz="3600" dirty="0">
                <a:solidFill>
                  <a:srgbClr val="000000"/>
                </a:solidFill>
                <a:latin typeface="Roboto Mono" pitchFamily="2" charset="0"/>
                <a:ea typeface="Roboto Mono" pitchFamily="2" charset="0"/>
              </a:rPr>
              <a:t>housing-viz.xlsx </a:t>
            </a:r>
            <a:r>
              <a:rPr lang="en-US" sz="3600" dirty="0">
                <a:solidFill>
                  <a:srgbClr val="000000"/>
                </a:solidFill>
                <a:latin typeface="Gidole" panose="020B0604020202020204" charset="0"/>
                <a:ea typeface="Roboto Mono" pitchFamily="2" charset="0"/>
              </a:rPr>
              <a:t>(continued)</a:t>
            </a: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Statistically test and visualize the difference in average sales price for homes with gas for hot water heating, </a:t>
            </a:r>
            <a:r>
              <a:rPr lang="en-US" sz="3600" dirty="0" err="1">
                <a:solidFill>
                  <a:srgbClr val="000000"/>
                </a:solidFill>
                <a:latin typeface="Roboto Mono" pitchFamily="2" charset="0"/>
                <a:ea typeface="Roboto Mono" pitchFamily="2" charset="0"/>
              </a:rPr>
              <a:t>gashw</a:t>
            </a:r>
            <a:r>
              <a:rPr lang="en-US" sz="3600" dirty="0">
                <a:solidFill>
                  <a:srgbClr val="000000"/>
                </a:solidFill>
                <a:latin typeface="Gidole" panose="020B0604020202020204" charset="0"/>
                <a:ea typeface="Roboto Mono" pitchFamily="2" charset="0"/>
              </a:rPr>
              <a:t> </a:t>
            </a:r>
            <a:r>
              <a:rPr lang="en-US" sz="3600" b="1" dirty="0">
                <a:solidFill>
                  <a:srgbClr val="000000"/>
                </a:solidFill>
                <a:latin typeface="Gidole" panose="020B0604020202020204" charset="0"/>
                <a:ea typeface="Roboto Mono" pitchFamily="2" charset="0"/>
              </a:rPr>
              <a:t>(Note: new variable!)</a:t>
            </a:r>
            <a:r>
              <a:rPr lang="en-US" sz="3600" dirty="0">
                <a:solidFill>
                  <a:srgbClr val="000000"/>
                </a:solidFill>
                <a:latin typeface="Gidole" panose="020B0604020202020204" charset="0"/>
                <a:ea typeface="Roboto Mono" pitchFamily="2" charset="0"/>
              </a:rPr>
              <a:t> </a:t>
            </a:r>
          </a:p>
        </p:txBody>
      </p:sp>
    </p:spTree>
    <p:extLst>
      <p:ext uri="{BB962C8B-B14F-4D97-AF65-F5344CB8AC3E}">
        <p14:creationId xmlns:p14="http://schemas.microsoft.com/office/powerpoint/2010/main" val="66038636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6019800" y="628449"/>
            <a:ext cx="11231891" cy="2262286"/>
          </a:xfrm>
          <a:prstGeom prst="rect">
            <a:avLst/>
          </a:prstGeom>
        </p:spPr>
        <p:txBody>
          <a:bodyPr lIns="0" tIns="0" rIns="0" bIns="0" rtlCol="0" anchor="t">
            <a:spAutoFit/>
          </a:bodyPr>
          <a:lstStyle/>
          <a:p>
            <a:pPr algn="r">
              <a:lnSpc>
                <a:spcPts val="9100"/>
              </a:lnSpc>
            </a:pPr>
            <a:r>
              <a:rPr lang="en-US" sz="6500" b="1" spc="195" dirty="0">
                <a:solidFill>
                  <a:srgbClr val="F2F0F4"/>
                </a:solidFill>
                <a:latin typeface="League Spartan Italics"/>
              </a:rPr>
              <a:t>It’s your world, the data is just living in it</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11" name="TextBox 11"/>
          <p:cNvSpPr txBox="1"/>
          <p:nvPr/>
        </p:nvSpPr>
        <p:spPr>
          <a:xfrm>
            <a:off x="2711601" y="4840605"/>
            <a:ext cx="9604968" cy="2748915"/>
          </a:xfrm>
          <a:prstGeom prst="rect">
            <a:avLst/>
          </a:prstGeom>
        </p:spPr>
        <p:txBody>
          <a:bodyPr lIns="0" tIns="0" rIns="0" bIns="0" rtlCol="0" anchor="t">
            <a:spAutoFit/>
          </a:bodyPr>
          <a:lstStyle/>
          <a:p>
            <a:pPr>
              <a:lnSpc>
                <a:spcPts val="4409"/>
              </a:lnSpc>
              <a:spcBef>
                <a:spcPct val="0"/>
              </a:spcBef>
            </a:pPr>
            <a:r>
              <a:rPr lang="en-US" sz="3150" dirty="0">
                <a:solidFill>
                  <a:srgbClr val="F2F0F4"/>
                </a:solidFill>
                <a:latin typeface="Open Sans Extra Bold"/>
              </a:rPr>
              <a:t>CASE</a:t>
            </a:r>
          </a:p>
          <a:p>
            <a:pPr>
              <a:lnSpc>
                <a:spcPts val="4409"/>
              </a:lnSpc>
              <a:spcBef>
                <a:spcPct val="0"/>
              </a:spcBef>
            </a:pPr>
            <a:r>
              <a:rPr lang="en-US" sz="3150" dirty="0">
                <a:solidFill>
                  <a:srgbClr val="F2F0F4"/>
                </a:solidFill>
                <a:latin typeface="Open Sans Extra Bold"/>
              </a:rPr>
              <a:t>WHEN condition THEN result-expression</a:t>
            </a:r>
          </a:p>
          <a:p>
            <a:pPr>
              <a:lnSpc>
                <a:spcPts val="4409"/>
              </a:lnSpc>
              <a:spcBef>
                <a:spcPct val="0"/>
              </a:spcBef>
            </a:pPr>
            <a:r>
              <a:rPr lang="en-US" sz="3150" dirty="0">
                <a:solidFill>
                  <a:srgbClr val="F2F0F4"/>
                </a:solidFill>
                <a:latin typeface="Open Sans Extra Bold"/>
              </a:rPr>
              <a:t>WHEN condition THEN result-expression ...</a:t>
            </a:r>
          </a:p>
          <a:p>
            <a:pPr>
              <a:lnSpc>
                <a:spcPts val="4409"/>
              </a:lnSpc>
              <a:spcBef>
                <a:spcPct val="0"/>
              </a:spcBef>
            </a:pPr>
            <a:r>
              <a:rPr lang="en-US" sz="3150" dirty="0">
                <a:solidFill>
                  <a:srgbClr val="F2F0F4"/>
                </a:solidFill>
                <a:latin typeface="Open Sans Extra Bold"/>
              </a:rPr>
              <a:t>ELSE result-expression</a:t>
            </a:r>
          </a:p>
          <a:p>
            <a:pPr>
              <a:lnSpc>
                <a:spcPts val="4409"/>
              </a:lnSpc>
              <a:spcBef>
                <a:spcPct val="0"/>
              </a:spcBef>
            </a:pPr>
            <a:r>
              <a:rPr lang="en-US" sz="3150" dirty="0">
                <a:solidFill>
                  <a:srgbClr val="F2F0F4"/>
                </a:solidFill>
                <a:latin typeface="Open Sans Extra Bold"/>
              </a:rPr>
              <a:t>END AS alias</a:t>
            </a:r>
          </a:p>
        </p:txBody>
      </p:sp>
      <p:pic>
        <p:nvPicPr>
          <p:cNvPr id="13" name="Picture 12">
            <a:extLst>
              <a:ext uri="{FF2B5EF4-FFF2-40B4-BE49-F238E27FC236}">
                <a16:creationId xmlns:a16="http://schemas.microsoft.com/office/drawing/2014/main" id="{49512813-AD22-431E-A35B-B8998A1BCAFB}"/>
              </a:ext>
            </a:extLst>
          </p:cNvPr>
          <p:cNvPicPr>
            <a:picLocks noChangeAspect="1"/>
          </p:cNvPicPr>
          <p:nvPr/>
        </p:nvPicPr>
        <p:blipFill>
          <a:blip r:embed="rId4"/>
          <a:stretch>
            <a:fillRect/>
          </a:stretch>
        </p:blipFill>
        <p:spPr>
          <a:xfrm>
            <a:off x="990600" y="3729856"/>
            <a:ext cx="8729782" cy="6181336"/>
          </a:xfrm>
          <a:prstGeom prst="rect">
            <a:avLst/>
          </a:prstGeom>
        </p:spPr>
      </p:pic>
      <p:sp>
        <p:nvSpPr>
          <p:cNvPr id="14" name="TextBox 13">
            <a:extLst>
              <a:ext uri="{FF2B5EF4-FFF2-40B4-BE49-F238E27FC236}">
                <a16:creationId xmlns:a16="http://schemas.microsoft.com/office/drawing/2014/main" id="{40161230-BA4B-40C9-829B-F86096634FDB}"/>
              </a:ext>
            </a:extLst>
          </p:cNvPr>
          <p:cNvSpPr txBox="1"/>
          <p:nvPr/>
        </p:nvSpPr>
        <p:spPr>
          <a:xfrm>
            <a:off x="10134600" y="4000500"/>
            <a:ext cx="5960520" cy="2862322"/>
          </a:xfrm>
          <a:prstGeom prst="rect">
            <a:avLst/>
          </a:prstGeom>
          <a:noFill/>
        </p:spPr>
        <p:txBody>
          <a:bodyPr wrap="square" rtlCol="0">
            <a:spAutoFit/>
          </a:bodyPr>
          <a:lstStyle/>
          <a:p>
            <a:pPr marL="285750" indent="-285750">
              <a:buFont typeface="Arial" panose="020B0604020202020204" pitchFamily="34" charset="0"/>
              <a:buChar char="•"/>
            </a:pPr>
            <a:r>
              <a:rPr lang="en-US" sz="3600" dirty="0">
                <a:latin typeface="Gidole" panose="020B0604020202020204" charset="0"/>
              </a:rPr>
              <a:t>A p-value has wiggle room</a:t>
            </a:r>
          </a:p>
          <a:p>
            <a:pPr marL="285750" indent="-285750">
              <a:buFont typeface="Arial" panose="020B0604020202020204" pitchFamily="34" charset="0"/>
              <a:buChar char="•"/>
            </a:pPr>
            <a:r>
              <a:rPr lang="en-US" sz="3600" dirty="0">
                <a:latin typeface="Gidole" panose="020B0604020202020204" charset="0"/>
              </a:rPr>
              <a:t>A confidence interval communicates what’s at stake</a:t>
            </a:r>
          </a:p>
          <a:p>
            <a:pPr marL="285750" indent="-285750">
              <a:buFont typeface="Arial" panose="020B0604020202020204" pitchFamily="34" charset="0"/>
              <a:buChar char="•"/>
            </a:pPr>
            <a:r>
              <a:rPr lang="en-US" sz="3600" dirty="0">
                <a:latin typeface="Gidole" panose="020B0604020202020204" charset="0"/>
              </a:rPr>
              <a:t>A larger sample size can lead to more robust results</a:t>
            </a: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6868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94295615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sp>
      <p:grpSp>
        <p:nvGrpSpPr>
          <p:cNvPr id="3" name="Group 3"/>
          <p:cNvGrpSpPr/>
          <p:nvPr/>
        </p:nvGrpSpPr>
        <p:grpSpPr>
          <a:xfrm>
            <a:off x="0" y="2733413"/>
            <a:ext cx="7565692" cy="755358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3031757" y="5143500"/>
            <a:ext cx="6063514" cy="5251003"/>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2"/>
          <a:srcRect/>
          <a:stretch>
            <a:fillRect/>
          </a:stretch>
        </p:blipFill>
        <p:spPr>
          <a:xfrm>
            <a:off x="16100583" y="9258300"/>
            <a:ext cx="2005783" cy="1470490"/>
          </a:xfrm>
          <a:prstGeom prst="rect">
            <a:avLst/>
          </a:prstGeom>
        </p:spPr>
      </p:pic>
      <p:sp>
        <p:nvSpPr>
          <p:cNvPr id="8" name="TextBox 8"/>
          <p:cNvSpPr txBox="1"/>
          <p:nvPr/>
        </p:nvSpPr>
        <p:spPr>
          <a:xfrm>
            <a:off x="8513159" y="495300"/>
            <a:ext cx="9593207" cy="1154162"/>
          </a:xfrm>
          <a:prstGeom prst="rect">
            <a:avLst/>
          </a:prstGeom>
        </p:spPr>
        <p:txBody>
          <a:bodyPr wrap="square" lIns="0" tIns="0" rIns="0" bIns="0" rtlCol="0" anchor="t">
            <a:spAutoFit/>
          </a:bodyPr>
          <a:lstStyle/>
          <a:p>
            <a:pPr algn="r">
              <a:lnSpc>
                <a:spcPts val="9000"/>
              </a:lnSpc>
            </a:pPr>
            <a:r>
              <a:rPr lang="en-US" sz="7500" spc="375" dirty="0">
                <a:solidFill>
                  <a:srgbClr val="FFFFFF"/>
                </a:solidFill>
                <a:latin typeface="League Spartan Bold"/>
              </a:rPr>
              <a:t>4. CONCLUSION</a:t>
            </a:r>
          </a:p>
        </p:txBody>
      </p:sp>
    </p:spTree>
    <p:extLst>
      <p:ext uri="{BB962C8B-B14F-4D97-AF65-F5344CB8AC3E}">
        <p14:creationId xmlns:p14="http://schemas.microsoft.com/office/powerpoint/2010/main" val="249646229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6019800" y="628449"/>
            <a:ext cx="12088442" cy="1095300"/>
          </a:xfrm>
          <a:prstGeom prst="rect">
            <a:avLst/>
          </a:prstGeom>
        </p:spPr>
        <p:txBody>
          <a:bodyPr wrap="square" lIns="0" tIns="0" rIns="0" bIns="0" rtlCol="0" anchor="t">
            <a:spAutoFit/>
          </a:bodyPr>
          <a:lstStyle/>
          <a:p>
            <a:pPr algn="r">
              <a:lnSpc>
                <a:spcPts val="9100"/>
              </a:lnSpc>
            </a:pPr>
            <a:r>
              <a:rPr lang="en-US" sz="6500" spc="195" dirty="0">
                <a:solidFill>
                  <a:srgbClr val="F2F0F4"/>
                </a:solidFill>
                <a:latin typeface="League Spartan Italics"/>
              </a:rPr>
              <a:t>Future learning</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14" name="TextBox 13">
            <a:extLst>
              <a:ext uri="{FF2B5EF4-FFF2-40B4-BE49-F238E27FC236}">
                <a16:creationId xmlns:a16="http://schemas.microsoft.com/office/drawing/2014/main" id="{40161230-BA4B-40C9-829B-F86096634FDB}"/>
              </a:ext>
            </a:extLst>
          </p:cNvPr>
          <p:cNvSpPr txBox="1"/>
          <p:nvPr/>
        </p:nvSpPr>
        <p:spPr>
          <a:xfrm>
            <a:off x="1066800" y="4000500"/>
            <a:ext cx="15028320" cy="2862322"/>
          </a:xfrm>
          <a:prstGeom prst="rect">
            <a:avLst/>
          </a:prstGeom>
          <a:noFill/>
        </p:spPr>
        <p:txBody>
          <a:bodyPr wrap="square" rtlCol="0">
            <a:spAutoFit/>
          </a:bodyPr>
          <a:lstStyle/>
          <a:p>
            <a:pPr marL="285750" indent="-285750">
              <a:buFont typeface="Arial" panose="020B0604020202020204" pitchFamily="34" charset="0"/>
              <a:buChar char="•"/>
            </a:pPr>
            <a:r>
              <a:rPr lang="en-US" sz="3600" dirty="0">
                <a:latin typeface="Gidole" panose="020B0604020202020204" charset="0"/>
              </a:rPr>
              <a:t>Check the 4-</a:t>
            </a:r>
            <a:r>
              <a:rPr lang="en-US" sz="3600" dirty="0">
                <a:latin typeface="Roboto Mono" pitchFamily="2" charset="0"/>
                <a:ea typeface="Roboto Mono" pitchFamily="2" charset="0"/>
              </a:rPr>
              <a:t>conclusion</a:t>
            </a:r>
            <a:r>
              <a:rPr lang="en-US" sz="3600" dirty="0">
                <a:latin typeface="Gidole" panose="020B0604020202020204" charset="0"/>
              </a:rPr>
              <a:t> folder for additional t-test practice</a:t>
            </a:r>
          </a:p>
          <a:p>
            <a:pPr marL="285750" indent="-285750">
              <a:buFont typeface="Arial" panose="020B0604020202020204" pitchFamily="34" charset="0"/>
              <a:buChar char="•"/>
            </a:pPr>
            <a:r>
              <a:rPr lang="en-US" sz="3600" dirty="0">
                <a:latin typeface="Gidole" panose="020B0604020202020204" charset="0"/>
              </a:rPr>
              <a:t>Experimental design &amp; A/B testing</a:t>
            </a:r>
          </a:p>
          <a:p>
            <a:pPr marL="285750" indent="-285750">
              <a:buFont typeface="Arial" panose="020B0604020202020204" pitchFamily="34" charset="0"/>
              <a:buChar char="•"/>
            </a:pPr>
            <a:r>
              <a:rPr lang="en-US" sz="3600" dirty="0">
                <a:latin typeface="Gidole" panose="020B0604020202020204" charset="0"/>
              </a:rPr>
              <a:t>Testing multiple categories/non-normal categories/the same observations at multiple time points</a:t>
            </a:r>
          </a:p>
          <a:p>
            <a:pPr marL="285750" indent="-285750">
              <a:buFont typeface="Arial" panose="020B0604020202020204" pitchFamily="34" charset="0"/>
              <a:buChar char="•"/>
            </a:pPr>
            <a:r>
              <a:rPr lang="en-US" sz="3600" dirty="0">
                <a:latin typeface="Gidole" panose="020B0604020202020204" charset="0"/>
              </a:rPr>
              <a:t>Linear regression</a:t>
            </a:r>
          </a:p>
        </p:txBody>
      </p:sp>
    </p:spTree>
    <p:extLst>
      <p:ext uri="{BB962C8B-B14F-4D97-AF65-F5344CB8AC3E}">
        <p14:creationId xmlns:p14="http://schemas.microsoft.com/office/powerpoint/2010/main" val="217681092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56390"/>
            <a:ext cx="10283741" cy="10399781"/>
          </a:xfrm>
          <a:prstGeom prst="rect">
            <a:avLst/>
          </a:prstGeom>
          <a:solidFill>
            <a:srgbClr val="CF3338"/>
          </a:solidFill>
        </p:spPr>
      </p:sp>
      <p:grpSp>
        <p:nvGrpSpPr>
          <p:cNvPr id="3" name="Group 3"/>
          <p:cNvGrpSpPr/>
          <p:nvPr/>
        </p:nvGrpSpPr>
        <p:grpSpPr>
          <a:xfrm rot="5400000">
            <a:off x="9957" y="-9957"/>
            <a:ext cx="10263828" cy="10283741"/>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alpha val="19607"/>
              </a:srgbClr>
            </a:solidFill>
          </p:spPr>
        </p:sp>
      </p:grpSp>
      <p:sp>
        <p:nvSpPr>
          <p:cNvPr id="5" name="TextBox 5"/>
          <p:cNvSpPr txBox="1"/>
          <p:nvPr/>
        </p:nvSpPr>
        <p:spPr>
          <a:xfrm>
            <a:off x="1329711" y="4394850"/>
            <a:ext cx="7624318" cy="2257093"/>
          </a:xfrm>
          <a:prstGeom prst="rect">
            <a:avLst/>
          </a:prstGeom>
        </p:spPr>
        <p:txBody>
          <a:bodyPr lIns="0" tIns="0" rIns="0" bIns="0" rtlCol="0" anchor="t">
            <a:spAutoFit/>
          </a:bodyPr>
          <a:lstStyle/>
          <a:p>
            <a:pPr marL="457200" indent="-457200">
              <a:lnSpc>
                <a:spcPts val="4522"/>
              </a:lnSpc>
              <a:buFont typeface="Arial" panose="020B0604020202020204" pitchFamily="34" charset="0"/>
              <a:buChar char="•"/>
            </a:pPr>
            <a:r>
              <a:rPr lang="en-US" sz="3400" spc="340" dirty="0">
                <a:solidFill>
                  <a:srgbClr val="F2F0F4"/>
                </a:solidFill>
                <a:latin typeface="Gidole"/>
              </a:rPr>
              <a:t>On O’Reilly Learning at https://learning.oreilly.com/library/view/statistical-analysis-microsoft/9780134840437/ </a:t>
            </a:r>
          </a:p>
        </p:txBody>
      </p:sp>
      <p:sp>
        <p:nvSpPr>
          <p:cNvPr id="6" name="TextBox 6"/>
          <p:cNvSpPr txBox="1"/>
          <p:nvPr/>
        </p:nvSpPr>
        <p:spPr>
          <a:xfrm rot="5400000">
            <a:off x="15031804" y="6973654"/>
            <a:ext cx="3734903" cy="834390"/>
          </a:xfrm>
          <a:prstGeom prst="rect">
            <a:avLst/>
          </a:prstGeom>
        </p:spPr>
        <p:txBody>
          <a:bodyPr lIns="0" tIns="0" rIns="0" bIns="0" rtlCol="0" anchor="t">
            <a:spAutoFit/>
          </a:bodyPr>
          <a:lstStyle/>
          <a:p>
            <a:pPr algn="r">
              <a:lnSpc>
                <a:spcPts val="3359"/>
              </a:lnSpc>
            </a:pPr>
            <a:r>
              <a:rPr lang="en-US" sz="2400" spc="192">
                <a:solidFill>
                  <a:srgbClr val="F2F0F4"/>
                </a:solidFill>
                <a:latin typeface="Gidole"/>
              </a:rPr>
              <a:t>Human Centered Design • MDLS 2020</a:t>
            </a:r>
          </a:p>
        </p:txBody>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657572" y="942975"/>
            <a:ext cx="8486428" cy="2242280"/>
          </a:xfrm>
          <a:prstGeom prst="rect">
            <a:avLst/>
          </a:prstGeom>
        </p:spPr>
        <p:txBody>
          <a:bodyPr lIns="0" tIns="0" rIns="0" bIns="0" rtlCol="0" anchor="t">
            <a:spAutoFit/>
          </a:bodyPr>
          <a:lstStyle/>
          <a:p>
            <a:pPr>
              <a:lnSpc>
                <a:spcPts val="5880"/>
              </a:lnSpc>
              <a:spcBef>
                <a:spcPct val="0"/>
              </a:spcBef>
            </a:pPr>
            <a:r>
              <a:rPr lang="en-US" sz="4200" i="1" dirty="0">
                <a:solidFill>
                  <a:srgbClr val="FFFFFF"/>
                </a:solidFill>
                <a:latin typeface="League Spartan"/>
              </a:rPr>
              <a:t>Statistical Analysis: Microsoft Excel 2016</a:t>
            </a:r>
            <a:r>
              <a:rPr lang="en-US" sz="4200" dirty="0">
                <a:solidFill>
                  <a:srgbClr val="FFFFFF"/>
                </a:solidFill>
                <a:latin typeface="League Spartan"/>
              </a:rPr>
              <a:t>, by Conrad Carlberg</a:t>
            </a:r>
          </a:p>
        </p:txBody>
      </p:sp>
      <p:pic>
        <p:nvPicPr>
          <p:cNvPr id="6146" name="Picture 2">
            <a:extLst>
              <a:ext uri="{FF2B5EF4-FFF2-40B4-BE49-F238E27FC236}">
                <a16:creationId xmlns:a16="http://schemas.microsoft.com/office/drawing/2014/main" id="{4123D64D-AB82-4C68-85EB-DDBC96C5707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613452" y="1395239"/>
            <a:ext cx="5890728" cy="77326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553999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56390"/>
            <a:ext cx="10283741" cy="10399781"/>
          </a:xfrm>
          <a:prstGeom prst="rect">
            <a:avLst/>
          </a:prstGeom>
          <a:solidFill>
            <a:srgbClr val="CF3338"/>
          </a:solidFill>
        </p:spPr>
      </p:sp>
      <p:grpSp>
        <p:nvGrpSpPr>
          <p:cNvPr id="3" name="Group 3"/>
          <p:cNvGrpSpPr/>
          <p:nvPr/>
        </p:nvGrpSpPr>
        <p:grpSpPr>
          <a:xfrm rot="5400000">
            <a:off x="9957" y="-9957"/>
            <a:ext cx="10263828" cy="10283741"/>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alpha val="19607"/>
              </a:srgbClr>
            </a:solidFill>
          </p:spPr>
        </p:sp>
      </p:grpSp>
      <p:sp>
        <p:nvSpPr>
          <p:cNvPr id="5" name="TextBox 5"/>
          <p:cNvSpPr txBox="1"/>
          <p:nvPr/>
        </p:nvSpPr>
        <p:spPr>
          <a:xfrm>
            <a:off x="1329711" y="5494822"/>
            <a:ext cx="7624318" cy="2257093"/>
          </a:xfrm>
          <a:prstGeom prst="rect">
            <a:avLst/>
          </a:prstGeom>
        </p:spPr>
        <p:txBody>
          <a:bodyPr lIns="0" tIns="0" rIns="0" bIns="0" rtlCol="0" anchor="t">
            <a:spAutoFit/>
          </a:bodyPr>
          <a:lstStyle/>
          <a:p>
            <a:pPr marL="457200" indent="-457200">
              <a:lnSpc>
                <a:spcPts val="4522"/>
              </a:lnSpc>
              <a:buFont typeface="Arial" panose="020B0604020202020204" pitchFamily="34" charset="0"/>
              <a:buChar char="•"/>
            </a:pPr>
            <a:r>
              <a:rPr lang="en-US" sz="3400" spc="340" dirty="0">
                <a:solidFill>
                  <a:srgbClr val="F2F0F4"/>
                </a:solidFill>
                <a:latin typeface="Gidole"/>
              </a:rPr>
              <a:t>On O’Reilly Learning at https://learning.oreilly.com/library/view/data-smart-using/9781118661468/</a:t>
            </a:r>
          </a:p>
        </p:txBody>
      </p:sp>
      <p:sp>
        <p:nvSpPr>
          <p:cNvPr id="6" name="TextBox 6"/>
          <p:cNvSpPr txBox="1"/>
          <p:nvPr/>
        </p:nvSpPr>
        <p:spPr>
          <a:xfrm rot="5400000">
            <a:off x="15031804" y="6973654"/>
            <a:ext cx="3734903" cy="834390"/>
          </a:xfrm>
          <a:prstGeom prst="rect">
            <a:avLst/>
          </a:prstGeom>
        </p:spPr>
        <p:txBody>
          <a:bodyPr lIns="0" tIns="0" rIns="0" bIns="0" rtlCol="0" anchor="t">
            <a:spAutoFit/>
          </a:bodyPr>
          <a:lstStyle/>
          <a:p>
            <a:pPr algn="r">
              <a:lnSpc>
                <a:spcPts val="3359"/>
              </a:lnSpc>
            </a:pPr>
            <a:r>
              <a:rPr lang="en-US" sz="2400" spc="192">
                <a:solidFill>
                  <a:srgbClr val="F2F0F4"/>
                </a:solidFill>
                <a:latin typeface="Gidole"/>
              </a:rPr>
              <a:t>Human Centered Design • MDLS 2020</a:t>
            </a:r>
          </a:p>
        </p:txBody>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657572" y="942975"/>
            <a:ext cx="8486428" cy="2998898"/>
          </a:xfrm>
          <a:prstGeom prst="rect">
            <a:avLst/>
          </a:prstGeom>
        </p:spPr>
        <p:txBody>
          <a:bodyPr lIns="0" tIns="0" rIns="0" bIns="0" rtlCol="0" anchor="t">
            <a:spAutoFit/>
          </a:bodyPr>
          <a:lstStyle/>
          <a:p>
            <a:pPr>
              <a:lnSpc>
                <a:spcPts val="5880"/>
              </a:lnSpc>
              <a:spcBef>
                <a:spcPct val="0"/>
              </a:spcBef>
            </a:pPr>
            <a:r>
              <a:rPr lang="en-US" sz="4200" i="1" dirty="0">
                <a:solidFill>
                  <a:srgbClr val="FFFFFF"/>
                </a:solidFill>
                <a:latin typeface="League Spartan"/>
              </a:rPr>
              <a:t>Data Smart: Using Data Science to Transform Information into Insight</a:t>
            </a:r>
            <a:r>
              <a:rPr lang="en-US" sz="4200" dirty="0">
                <a:solidFill>
                  <a:srgbClr val="FFFFFF"/>
                </a:solidFill>
                <a:latin typeface="League Spartan"/>
              </a:rPr>
              <a:t>, </a:t>
            </a:r>
          </a:p>
          <a:p>
            <a:pPr>
              <a:lnSpc>
                <a:spcPts val="5880"/>
              </a:lnSpc>
              <a:spcBef>
                <a:spcPct val="0"/>
              </a:spcBef>
            </a:pPr>
            <a:r>
              <a:rPr lang="en-US" sz="4200" dirty="0">
                <a:solidFill>
                  <a:srgbClr val="FFFFFF"/>
                </a:solidFill>
                <a:latin typeface="League Spartan"/>
              </a:rPr>
              <a:t>by John Foreman</a:t>
            </a:r>
          </a:p>
        </p:txBody>
      </p:sp>
      <p:pic>
        <p:nvPicPr>
          <p:cNvPr id="11" name="Picture 10">
            <a:extLst>
              <a:ext uri="{FF2B5EF4-FFF2-40B4-BE49-F238E27FC236}">
                <a16:creationId xmlns:a16="http://schemas.microsoft.com/office/drawing/2014/main" id="{1D11C735-2A1D-4A9F-81AF-337154CEC67B}"/>
              </a:ext>
            </a:extLst>
          </p:cNvPr>
          <p:cNvPicPr>
            <a:picLocks noChangeAspect="1"/>
          </p:cNvPicPr>
          <p:nvPr/>
        </p:nvPicPr>
        <p:blipFill>
          <a:blip r:embed="rId4"/>
          <a:stretch>
            <a:fillRect/>
          </a:stretch>
        </p:blipFill>
        <p:spPr>
          <a:xfrm>
            <a:off x="11186741" y="1333500"/>
            <a:ext cx="6443687" cy="8058646"/>
          </a:xfrm>
          <a:prstGeom prst="rect">
            <a:avLst/>
          </a:prstGeom>
        </p:spPr>
      </p:pic>
    </p:spTree>
    <p:extLst>
      <p:ext uri="{BB962C8B-B14F-4D97-AF65-F5344CB8AC3E}">
        <p14:creationId xmlns:p14="http://schemas.microsoft.com/office/powerpoint/2010/main" val="39871804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a:off x="-100401" y="5129474"/>
            <a:ext cx="18485333" cy="5157526"/>
          </a:xfrm>
          <a:prstGeom prst="rect">
            <a:avLst/>
          </a:prstGeom>
          <a:solidFill>
            <a:srgbClr val="CF3338"/>
          </a:solidFill>
        </p:spPr>
      </p:sp>
      <p:grpSp>
        <p:nvGrpSpPr>
          <p:cNvPr id="4" name="Group 4"/>
          <p:cNvGrpSpPr/>
          <p:nvPr/>
        </p:nvGrpSpPr>
        <p:grpSpPr>
          <a:xfrm>
            <a:off x="-121817" y="2733413"/>
            <a:ext cx="7565692" cy="7553587"/>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3031757" y="5143500"/>
            <a:ext cx="6063514" cy="5251003"/>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9071302" y="264557"/>
            <a:ext cx="8187998" cy="2308324"/>
          </a:xfrm>
          <a:prstGeom prst="rect">
            <a:avLst/>
          </a:prstGeom>
        </p:spPr>
        <p:txBody>
          <a:bodyPr lIns="0" tIns="0" rIns="0" bIns="0" rtlCol="0" anchor="t">
            <a:spAutoFit/>
          </a:bodyPr>
          <a:lstStyle/>
          <a:p>
            <a:pPr algn="r">
              <a:lnSpc>
                <a:spcPts val="9000"/>
              </a:lnSpc>
            </a:pPr>
            <a:r>
              <a:rPr lang="en-US" sz="7500" spc="375" dirty="0">
                <a:solidFill>
                  <a:srgbClr val="000000"/>
                </a:solidFill>
                <a:latin typeface="League Spartan Bold"/>
              </a:rPr>
              <a:t>EDA, PART DEUX</a:t>
            </a:r>
          </a:p>
        </p:txBody>
      </p:sp>
      <p:pic>
        <p:nvPicPr>
          <p:cNvPr id="1026" name="Picture 2" descr="Cat, Flower, Kitten, Stone, Pet, Animals, Explore">
            <a:extLst>
              <a:ext uri="{FF2B5EF4-FFF2-40B4-BE49-F238E27FC236}">
                <a16:creationId xmlns:a16="http://schemas.microsoft.com/office/drawing/2014/main" id="{7372ED76-9469-429A-8603-EFFF9AF2504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7718331" cy="512947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2" name="AutoShape 2"/>
          <p:cNvSpPr/>
          <p:nvPr/>
        </p:nvSpPr>
        <p:spPr>
          <a:xfrm>
            <a:off x="10729852" y="-84575"/>
            <a:ext cx="7747166" cy="10456149"/>
          </a:xfrm>
          <a:prstGeom prst="rect">
            <a:avLst/>
          </a:prstGeom>
          <a:solidFill>
            <a:srgbClr val="CF3338"/>
          </a:solidFill>
        </p:spPr>
      </p:sp>
      <p:grpSp>
        <p:nvGrpSpPr>
          <p:cNvPr id="3" name="Group 3"/>
          <p:cNvGrpSpPr/>
          <p:nvPr/>
        </p:nvGrpSpPr>
        <p:grpSpPr>
          <a:xfrm rot="-10800000">
            <a:off x="10729852" y="0"/>
            <a:ext cx="7558148" cy="10247406"/>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alpha val="19607"/>
              </a:srgbClr>
            </a:solidFill>
          </p:spPr>
        </p:sp>
      </p:grpSp>
      <p:grpSp>
        <p:nvGrpSpPr>
          <p:cNvPr id="5" name="Group 5"/>
          <p:cNvGrpSpPr/>
          <p:nvPr/>
        </p:nvGrpSpPr>
        <p:grpSpPr>
          <a:xfrm>
            <a:off x="0" y="0"/>
            <a:ext cx="10729852" cy="1889716"/>
            <a:chOff x="0" y="0"/>
            <a:chExt cx="2295968" cy="404360"/>
          </a:xfrm>
        </p:grpSpPr>
        <p:sp>
          <p:nvSpPr>
            <p:cNvPr id="6" name="Freeform 6"/>
            <p:cNvSpPr/>
            <p:nvPr/>
          </p:nvSpPr>
          <p:spPr>
            <a:xfrm>
              <a:off x="0" y="0"/>
              <a:ext cx="2295968" cy="404360"/>
            </a:xfrm>
            <a:custGeom>
              <a:avLst/>
              <a:gdLst/>
              <a:ahLst/>
              <a:cxnLst/>
              <a:rect l="l" t="t" r="r" b="b"/>
              <a:pathLst>
                <a:path w="2295968" h="404360">
                  <a:moveTo>
                    <a:pt x="0" y="0"/>
                  </a:moveTo>
                  <a:lnTo>
                    <a:pt x="2295968" y="0"/>
                  </a:lnTo>
                  <a:lnTo>
                    <a:pt x="2295968" y="404360"/>
                  </a:lnTo>
                  <a:lnTo>
                    <a:pt x="0" y="404360"/>
                  </a:lnTo>
                  <a:close/>
                </a:path>
              </a:pathLst>
            </a:custGeom>
            <a:solidFill>
              <a:srgbClr val="F2F0F4"/>
            </a:solidFill>
          </p:spPr>
        </p:sp>
      </p:grpSp>
      <p:pic>
        <p:nvPicPr>
          <p:cNvPr id="7" name="Picture 7"/>
          <p:cNvPicPr>
            <a:picLocks noChangeAspect="1"/>
          </p:cNvPicPr>
          <p:nvPr/>
        </p:nvPicPr>
        <p:blipFill>
          <a:blip r:embed="rId3"/>
          <a:srcRect/>
          <a:stretch>
            <a:fillRect/>
          </a:stretch>
        </p:blipFill>
        <p:spPr>
          <a:xfrm>
            <a:off x="299312" y="-1283891"/>
            <a:ext cx="6803245" cy="4987629"/>
          </a:xfrm>
          <a:prstGeom prst="rect">
            <a:avLst/>
          </a:prstGeom>
        </p:spPr>
      </p:pic>
      <p:sp>
        <p:nvSpPr>
          <p:cNvPr id="8" name="TextBox 8"/>
          <p:cNvSpPr txBox="1"/>
          <p:nvPr/>
        </p:nvSpPr>
        <p:spPr>
          <a:xfrm>
            <a:off x="1028700" y="2217576"/>
            <a:ext cx="7483394" cy="1143000"/>
          </a:xfrm>
          <a:prstGeom prst="rect">
            <a:avLst/>
          </a:prstGeom>
        </p:spPr>
        <p:txBody>
          <a:bodyPr lIns="0" tIns="0" rIns="0" bIns="0" rtlCol="0" anchor="t">
            <a:spAutoFit/>
          </a:bodyPr>
          <a:lstStyle/>
          <a:p>
            <a:pPr>
              <a:lnSpc>
                <a:spcPts val="9000"/>
              </a:lnSpc>
            </a:pPr>
            <a:r>
              <a:rPr lang="en-US" sz="7500" spc="375" dirty="0">
                <a:solidFill>
                  <a:srgbClr val="F2F0F4"/>
                </a:solidFill>
                <a:latin typeface="League Spartan Bold"/>
              </a:rPr>
              <a:t>LET'S TALK</a:t>
            </a:r>
          </a:p>
        </p:txBody>
      </p:sp>
      <p:sp>
        <p:nvSpPr>
          <p:cNvPr id="9" name="TextBox 9"/>
          <p:cNvSpPr txBox="1"/>
          <p:nvPr/>
        </p:nvSpPr>
        <p:spPr>
          <a:xfrm>
            <a:off x="1028700" y="6776228"/>
            <a:ext cx="7624318" cy="525850"/>
          </a:xfrm>
          <a:prstGeom prst="rect">
            <a:avLst/>
          </a:prstGeom>
        </p:spPr>
        <p:txBody>
          <a:bodyPr lIns="0" tIns="0" rIns="0" bIns="0" rtlCol="0" anchor="t">
            <a:spAutoFit/>
          </a:bodyPr>
          <a:lstStyle/>
          <a:p>
            <a:pPr>
              <a:lnSpc>
                <a:spcPts val="4522"/>
              </a:lnSpc>
            </a:pPr>
            <a:r>
              <a:rPr lang="en-US" sz="3400" spc="340" dirty="0">
                <a:solidFill>
                  <a:srgbClr val="F2F0F4"/>
                </a:solidFill>
                <a:latin typeface="Gidole"/>
              </a:rPr>
              <a:t>WEBSITE</a:t>
            </a:r>
          </a:p>
        </p:txBody>
      </p:sp>
      <p:sp>
        <p:nvSpPr>
          <p:cNvPr id="10" name="TextBox 10"/>
          <p:cNvSpPr txBox="1"/>
          <p:nvPr/>
        </p:nvSpPr>
        <p:spPr>
          <a:xfrm>
            <a:off x="1028700" y="7424888"/>
            <a:ext cx="7624318" cy="514885"/>
          </a:xfrm>
          <a:prstGeom prst="rect">
            <a:avLst/>
          </a:prstGeom>
        </p:spPr>
        <p:txBody>
          <a:bodyPr lIns="0" tIns="0" rIns="0" bIns="0" rtlCol="0" anchor="t">
            <a:spAutoFit/>
          </a:bodyPr>
          <a:lstStyle/>
          <a:p>
            <a:pPr>
              <a:lnSpc>
                <a:spcPts val="4500"/>
              </a:lnSpc>
            </a:pPr>
            <a:r>
              <a:rPr lang="en-US" sz="3000" spc="30" dirty="0">
                <a:solidFill>
                  <a:srgbClr val="F2F0F4"/>
                </a:solidFill>
                <a:latin typeface="Gidole"/>
              </a:rPr>
              <a:t>stringfestanalytics.com</a:t>
            </a:r>
          </a:p>
        </p:txBody>
      </p:sp>
      <p:sp>
        <p:nvSpPr>
          <p:cNvPr id="11" name="TextBox 11"/>
          <p:cNvSpPr txBox="1"/>
          <p:nvPr/>
        </p:nvSpPr>
        <p:spPr>
          <a:xfrm>
            <a:off x="1028700" y="5086350"/>
            <a:ext cx="7624318" cy="525850"/>
          </a:xfrm>
          <a:prstGeom prst="rect">
            <a:avLst/>
          </a:prstGeom>
        </p:spPr>
        <p:txBody>
          <a:bodyPr lIns="0" tIns="0" rIns="0" bIns="0" rtlCol="0" anchor="t">
            <a:spAutoFit/>
          </a:bodyPr>
          <a:lstStyle/>
          <a:p>
            <a:pPr>
              <a:lnSpc>
                <a:spcPts val="4522"/>
              </a:lnSpc>
            </a:pPr>
            <a:r>
              <a:rPr lang="en-US" sz="3400" spc="340" dirty="0">
                <a:solidFill>
                  <a:srgbClr val="F2F0F4"/>
                </a:solidFill>
                <a:latin typeface="Gidole"/>
              </a:rPr>
              <a:t>EMAIL ADDRESS</a:t>
            </a:r>
          </a:p>
        </p:txBody>
      </p:sp>
      <p:sp>
        <p:nvSpPr>
          <p:cNvPr id="12" name="TextBox 12"/>
          <p:cNvSpPr txBox="1"/>
          <p:nvPr/>
        </p:nvSpPr>
        <p:spPr>
          <a:xfrm>
            <a:off x="1028700" y="5706603"/>
            <a:ext cx="7624318" cy="514885"/>
          </a:xfrm>
          <a:prstGeom prst="rect">
            <a:avLst/>
          </a:prstGeom>
        </p:spPr>
        <p:txBody>
          <a:bodyPr lIns="0" tIns="0" rIns="0" bIns="0" rtlCol="0" anchor="t">
            <a:spAutoFit/>
          </a:bodyPr>
          <a:lstStyle/>
          <a:p>
            <a:pPr>
              <a:lnSpc>
                <a:spcPts val="4500"/>
              </a:lnSpc>
            </a:pPr>
            <a:r>
              <a:rPr lang="en-US" sz="3000" spc="30" dirty="0">
                <a:solidFill>
                  <a:srgbClr val="F2F0F4"/>
                </a:solidFill>
                <a:latin typeface="Gidole"/>
              </a:rPr>
              <a:t>george@stringfestanalytics.com</a:t>
            </a:r>
          </a:p>
        </p:txBody>
      </p:sp>
      <p:sp>
        <p:nvSpPr>
          <p:cNvPr id="13" name="TextBox 13"/>
          <p:cNvSpPr txBox="1"/>
          <p:nvPr/>
        </p:nvSpPr>
        <p:spPr>
          <a:xfrm>
            <a:off x="1028700" y="3455244"/>
            <a:ext cx="7624318" cy="572516"/>
          </a:xfrm>
          <a:prstGeom prst="rect">
            <a:avLst/>
          </a:prstGeom>
        </p:spPr>
        <p:txBody>
          <a:bodyPr lIns="0" tIns="0" rIns="0" bIns="0" rtlCol="0" anchor="t">
            <a:spAutoFit/>
          </a:bodyPr>
          <a:lstStyle/>
          <a:p>
            <a:pPr>
              <a:lnSpc>
                <a:spcPts val="4522"/>
              </a:lnSpc>
            </a:pPr>
            <a:r>
              <a:rPr lang="en-US" sz="3400" spc="340">
                <a:solidFill>
                  <a:srgbClr val="F2F0F4"/>
                </a:solidFill>
                <a:latin typeface="Gidole"/>
              </a:rPr>
              <a:t>LINKEDIN</a:t>
            </a:r>
          </a:p>
        </p:txBody>
      </p:sp>
      <p:sp>
        <p:nvSpPr>
          <p:cNvPr id="14" name="TextBox 14"/>
          <p:cNvSpPr txBox="1"/>
          <p:nvPr/>
        </p:nvSpPr>
        <p:spPr>
          <a:xfrm>
            <a:off x="1028700" y="4037855"/>
            <a:ext cx="7624318" cy="561975"/>
          </a:xfrm>
          <a:prstGeom prst="rect">
            <a:avLst/>
          </a:prstGeom>
        </p:spPr>
        <p:txBody>
          <a:bodyPr lIns="0" tIns="0" rIns="0" bIns="0" rtlCol="0" anchor="t">
            <a:spAutoFit/>
          </a:bodyPr>
          <a:lstStyle/>
          <a:p>
            <a:pPr>
              <a:lnSpc>
                <a:spcPts val="4500"/>
              </a:lnSpc>
            </a:pPr>
            <a:r>
              <a:rPr lang="en-US" sz="3000" spc="30">
                <a:solidFill>
                  <a:srgbClr val="F2F0F4"/>
                </a:solidFill>
                <a:latin typeface="Gidole"/>
              </a:rPr>
              <a:t>linkedin.com/in/gjmount</a:t>
            </a:r>
          </a:p>
        </p:txBody>
      </p:sp>
      <p:sp>
        <p:nvSpPr>
          <p:cNvPr id="15" name="TextBox 15"/>
          <p:cNvSpPr txBox="1"/>
          <p:nvPr/>
        </p:nvSpPr>
        <p:spPr>
          <a:xfrm>
            <a:off x="1028700" y="8337238"/>
            <a:ext cx="7624318" cy="525850"/>
          </a:xfrm>
          <a:prstGeom prst="rect">
            <a:avLst/>
          </a:prstGeom>
        </p:spPr>
        <p:txBody>
          <a:bodyPr lIns="0" tIns="0" rIns="0" bIns="0" rtlCol="0" anchor="t">
            <a:spAutoFit/>
          </a:bodyPr>
          <a:lstStyle/>
          <a:p>
            <a:pPr>
              <a:lnSpc>
                <a:spcPts val="4522"/>
              </a:lnSpc>
            </a:pPr>
            <a:r>
              <a:rPr lang="en-US" sz="3400" spc="340" dirty="0">
                <a:solidFill>
                  <a:srgbClr val="F2F0F4"/>
                </a:solidFill>
                <a:latin typeface="Gidole"/>
              </a:rPr>
              <a:t>GITHUB</a:t>
            </a:r>
          </a:p>
        </p:txBody>
      </p:sp>
      <p:sp>
        <p:nvSpPr>
          <p:cNvPr id="16" name="TextBox 16"/>
          <p:cNvSpPr txBox="1"/>
          <p:nvPr/>
        </p:nvSpPr>
        <p:spPr>
          <a:xfrm>
            <a:off x="1028700" y="8924925"/>
            <a:ext cx="7624318" cy="514885"/>
          </a:xfrm>
          <a:prstGeom prst="rect">
            <a:avLst/>
          </a:prstGeom>
        </p:spPr>
        <p:txBody>
          <a:bodyPr lIns="0" tIns="0" rIns="0" bIns="0" rtlCol="0" anchor="t">
            <a:spAutoFit/>
          </a:bodyPr>
          <a:lstStyle/>
          <a:p>
            <a:pPr>
              <a:lnSpc>
                <a:spcPts val="4500"/>
              </a:lnSpc>
            </a:pPr>
            <a:r>
              <a:rPr lang="en-US" sz="3000" spc="30" dirty="0">
                <a:solidFill>
                  <a:srgbClr val="F2F0F4"/>
                </a:solidFill>
                <a:latin typeface="Gidole"/>
              </a:rPr>
              <a:t>github.com/summerofgeorge</a:t>
            </a:r>
          </a:p>
        </p:txBody>
      </p:sp>
      <p:pic>
        <p:nvPicPr>
          <p:cNvPr id="17" name="Picture 17"/>
          <p:cNvPicPr>
            <a:picLocks noChangeAspect="1"/>
          </p:cNvPicPr>
          <p:nvPr/>
        </p:nvPicPr>
        <p:blipFill>
          <a:blip r:embed="rId4"/>
          <a:srcRect/>
          <a:stretch>
            <a:fillRect/>
          </a:stretch>
        </p:blipFill>
        <p:spPr>
          <a:xfrm>
            <a:off x="16100583" y="9258300"/>
            <a:ext cx="2005783" cy="1470490"/>
          </a:xfrm>
          <a:prstGeom prst="rect">
            <a:avLst/>
          </a:prstGeom>
        </p:spPr>
      </p:pic>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6868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11098911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1095300"/>
          </a:xfrm>
          <a:prstGeom prst="rect">
            <a:avLst/>
          </a:prstGeom>
        </p:spPr>
        <p:txBody>
          <a:bodyPr lIns="0" tIns="0" rIns="0" bIns="0" rtlCol="0" anchor="t">
            <a:spAutoFit/>
          </a:bodyPr>
          <a:lstStyle/>
          <a:p>
            <a:pPr algn="r">
              <a:lnSpc>
                <a:spcPts val="9100"/>
              </a:lnSpc>
            </a:pPr>
            <a:r>
              <a:rPr lang="en-US" sz="6500" spc="195" dirty="0">
                <a:solidFill>
                  <a:srgbClr val="F2F0F4"/>
                </a:solidFill>
                <a:latin typeface="League Spartan Italics"/>
              </a:rPr>
              <a:t>There’s ALWAYS room for </a:t>
            </a:r>
            <a:r>
              <a:rPr lang="en-US" sz="6500" spc="195" dirty="0" err="1">
                <a:solidFill>
                  <a:srgbClr val="F2F0F4"/>
                </a:solidFill>
                <a:latin typeface="League Spartan Italics"/>
              </a:rPr>
              <a:t>descriptives</a:t>
            </a:r>
            <a:r>
              <a:rPr lang="en-US" sz="6500" spc="195" dirty="0">
                <a:solidFill>
                  <a:srgbClr val="F2F0F4"/>
                </a:solidFill>
                <a:latin typeface="League Spartan Italics"/>
              </a:rPr>
              <a:t>!</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228600" y="3848100"/>
            <a:ext cx="8153400" cy="2308324"/>
          </a:xfrm>
          <a:prstGeom prst="rect">
            <a:avLst/>
          </a:prstGeom>
          <a:noFill/>
        </p:spPr>
        <p:txBody>
          <a:bodyPr wrap="square" rtlCol="0">
            <a:spAutoFit/>
          </a:bodyPr>
          <a:lstStyle/>
          <a:p>
            <a:pPr marL="571500" indent="-571500">
              <a:buFont typeface="Arial" panose="020B0604020202020204" pitchFamily="34" charset="0"/>
              <a:buChar char="•"/>
            </a:pPr>
            <a:r>
              <a:rPr lang="en-US" sz="3600" dirty="0">
                <a:latin typeface="Gidole" panose="020B0604020202020204" charset="0"/>
              </a:rPr>
              <a:t>Central tendency</a:t>
            </a:r>
          </a:p>
          <a:p>
            <a:pPr marL="1028700" lvl="1" indent="-571500">
              <a:buFont typeface="Arial" panose="020B0604020202020204" pitchFamily="34" charset="0"/>
              <a:buChar char="•"/>
            </a:pPr>
            <a:r>
              <a:rPr lang="en-US" sz="3600" i="1" dirty="0">
                <a:latin typeface="Gidole" panose="020B0604020202020204" charset="0"/>
              </a:rPr>
              <a:t>Expected value</a:t>
            </a:r>
            <a:r>
              <a:rPr lang="en-US" sz="3600" dirty="0">
                <a:latin typeface="Gidole" panose="020B0604020202020204" charset="0"/>
              </a:rPr>
              <a:t> = mean</a:t>
            </a:r>
          </a:p>
          <a:p>
            <a:pPr marL="571500" indent="-571500">
              <a:buFont typeface="Arial" panose="020B0604020202020204" pitchFamily="34" charset="0"/>
              <a:buChar char="•"/>
            </a:pPr>
            <a:r>
              <a:rPr lang="en-US" sz="3600" dirty="0">
                <a:latin typeface="Gidole" panose="020B0604020202020204" charset="0"/>
              </a:rPr>
              <a:t>Variability</a:t>
            </a:r>
          </a:p>
          <a:p>
            <a:pPr marL="571500" indent="-571500">
              <a:buFont typeface="Arial" panose="020B0604020202020204" pitchFamily="34" charset="0"/>
              <a:buChar char="•"/>
            </a:pPr>
            <a:r>
              <a:rPr lang="en-US" sz="3600" dirty="0">
                <a:latin typeface="Gidole" panose="020B0604020202020204" charset="0"/>
              </a:rPr>
              <a:t>Distribution</a:t>
            </a:r>
          </a:p>
        </p:txBody>
      </p:sp>
    </p:spTree>
    <p:extLst>
      <p:ext uri="{BB962C8B-B14F-4D97-AF65-F5344CB8AC3E}">
        <p14:creationId xmlns:p14="http://schemas.microsoft.com/office/powerpoint/2010/main" val="4198089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1095300"/>
          </a:xfrm>
          <a:prstGeom prst="rect">
            <a:avLst/>
          </a:prstGeom>
        </p:spPr>
        <p:txBody>
          <a:bodyPr lIns="0" tIns="0" rIns="0" bIns="0" rtlCol="0" anchor="t">
            <a:spAutoFit/>
          </a:bodyPr>
          <a:lstStyle/>
          <a:p>
            <a:pPr algn="r">
              <a:lnSpc>
                <a:spcPts val="9100"/>
              </a:lnSpc>
            </a:pPr>
            <a:r>
              <a:rPr lang="en-US" sz="6500" spc="195" dirty="0">
                <a:solidFill>
                  <a:srgbClr val="F2F0F4"/>
                </a:solidFill>
                <a:latin typeface="League Spartan Italics"/>
              </a:rPr>
              <a:t>Every picture tells a story</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228600" y="3848100"/>
            <a:ext cx="8153400" cy="1754326"/>
          </a:xfrm>
          <a:prstGeom prst="rect">
            <a:avLst/>
          </a:prstGeom>
          <a:noFill/>
        </p:spPr>
        <p:txBody>
          <a:bodyPr wrap="square" rtlCol="0">
            <a:spAutoFit/>
          </a:bodyPr>
          <a:lstStyle/>
          <a:p>
            <a:pPr marL="571500" indent="-571500">
              <a:buFont typeface="Arial" panose="020B0604020202020204" pitchFamily="34" charset="0"/>
              <a:buChar char="•"/>
            </a:pPr>
            <a:r>
              <a:rPr lang="en-US" sz="3600" dirty="0">
                <a:latin typeface="Gidole" panose="020B0604020202020204" charset="0"/>
              </a:rPr>
              <a:t>Visualizing distributions with histograms and box plots</a:t>
            </a:r>
          </a:p>
          <a:p>
            <a:pPr marL="571500" indent="-571500">
              <a:buFont typeface="Arial" panose="020B0604020202020204" pitchFamily="34" charset="0"/>
              <a:buChar char="•"/>
            </a:pPr>
            <a:r>
              <a:rPr lang="en-US" sz="3600" dirty="0">
                <a:latin typeface="Gidole" panose="020B0604020202020204" charset="0"/>
              </a:rPr>
              <a:t>Demo: </a:t>
            </a:r>
            <a:r>
              <a:rPr lang="en-US" sz="3600" dirty="0">
                <a:latin typeface="Consolas" panose="020B0609020204030204" pitchFamily="49" charset="0"/>
              </a:rPr>
              <a:t>iris-visualization.xlsx</a:t>
            </a:r>
          </a:p>
        </p:txBody>
      </p:sp>
    </p:spTree>
    <p:extLst>
      <p:ext uri="{BB962C8B-B14F-4D97-AF65-F5344CB8AC3E}">
        <p14:creationId xmlns:p14="http://schemas.microsoft.com/office/powerpoint/2010/main" val="27330562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sp>
        <p:nvSpPr>
          <p:cNvPr id="10" name="TextBox 10"/>
          <p:cNvSpPr txBox="1"/>
          <p:nvPr/>
        </p:nvSpPr>
        <p:spPr>
          <a:xfrm>
            <a:off x="1208994" y="1720934"/>
            <a:ext cx="11135405" cy="1661993"/>
          </a:xfrm>
          <a:prstGeom prst="rect">
            <a:avLst/>
          </a:prstGeom>
        </p:spPr>
        <p:txBody>
          <a:bodyPr wrap="square" lIns="0" tIns="0" rIns="0" bIns="0" rtlCol="0" anchor="t">
            <a:spAutoFit/>
          </a:bodyPr>
          <a:lstStyle/>
          <a:p>
            <a:pPr marL="1028700" lvl="1" indent="-571500">
              <a:buFont typeface="Arial" panose="020B0604020202020204" pitchFamily="34" charset="0"/>
              <a:buChar char="•"/>
            </a:pPr>
            <a:r>
              <a:rPr lang="en-US" sz="3600" dirty="0">
                <a:latin typeface="Gidole" panose="020B0604020202020204" charset="0"/>
              </a:rPr>
              <a:t>File: </a:t>
            </a:r>
            <a:r>
              <a:rPr lang="en-US" sz="3600" dirty="0">
                <a:solidFill>
                  <a:srgbClr val="000000"/>
                </a:solidFill>
                <a:latin typeface="Roboto Mono" pitchFamily="2" charset="0"/>
                <a:ea typeface="Roboto Mono" pitchFamily="2" charset="0"/>
              </a:rPr>
              <a:t>abalone-visualizations.xlsx</a:t>
            </a:r>
          </a:p>
          <a:p>
            <a:pPr marL="1485900" lvl="2" indent="-571500">
              <a:buFont typeface="Arial" panose="020B0604020202020204" pitchFamily="34" charset="0"/>
              <a:buChar char="•"/>
            </a:pPr>
            <a:r>
              <a:rPr lang="en-US" sz="3600" dirty="0">
                <a:solidFill>
                  <a:srgbClr val="000000"/>
                </a:solidFill>
                <a:latin typeface="Gidole" panose="02000503000000000000" pitchFamily="2" charset="0"/>
                <a:ea typeface="Roboto Mono" pitchFamily="2" charset="0"/>
              </a:rPr>
              <a:t>Visualize the distribution of </a:t>
            </a:r>
            <a:r>
              <a:rPr lang="en-US" sz="3600" dirty="0" err="1">
                <a:solidFill>
                  <a:srgbClr val="000000"/>
                </a:solidFill>
                <a:latin typeface="Consolas" panose="020B0609020204030204" pitchFamily="49" charset="0"/>
                <a:ea typeface="Roboto Mono" pitchFamily="2" charset="0"/>
              </a:rPr>
              <a:t>shucked_wgt</a:t>
            </a:r>
            <a:r>
              <a:rPr lang="en-US" sz="3600" dirty="0">
                <a:solidFill>
                  <a:srgbClr val="000000"/>
                </a:solidFill>
                <a:latin typeface="Gidole" panose="02000503000000000000" pitchFamily="2" charset="0"/>
                <a:ea typeface="Roboto Mono" pitchFamily="2" charset="0"/>
              </a:rPr>
              <a:t> by </a:t>
            </a:r>
            <a:r>
              <a:rPr lang="en-US" sz="3600" dirty="0">
                <a:solidFill>
                  <a:srgbClr val="000000"/>
                </a:solidFill>
                <a:latin typeface="Consolas" panose="020B0609020204030204" pitchFamily="49" charset="0"/>
                <a:ea typeface="Roboto Mono" pitchFamily="2" charset="0"/>
              </a:rPr>
              <a:t>sex</a:t>
            </a:r>
          </a:p>
          <a:p>
            <a:pPr marL="1485900" lvl="2" indent="-571500">
              <a:buFont typeface="Arial" panose="020B0604020202020204" pitchFamily="34" charset="0"/>
              <a:buChar char="•"/>
            </a:pPr>
            <a:r>
              <a:rPr lang="en-US" sz="3600" dirty="0">
                <a:solidFill>
                  <a:srgbClr val="000000"/>
                </a:solidFill>
                <a:latin typeface="Gidole" panose="020B0604020202020204" charset="0"/>
                <a:ea typeface="Roboto Mono" pitchFamily="2" charset="0"/>
              </a:rPr>
              <a:t>(Don’t forget about the demo notes)</a:t>
            </a:r>
            <a:endParaRPr lang="en-US" sz="3600" dirty="0">
              <a:latin typeface="Gidole" panose="020B0604020202020204" charset="0"/>
            </a:endParaRPr>
          </a:p>
        </p:txBody>
      </p:sp>
    </p:spTree>
    <p:extLst>
      <p:ext uri="{BB962C8B-B14F-4D97-AF65-F5344CB8AC3E}">
        <p14:creationId xmlns:p14="http://schemas.microsoft.com/office/powerpoint/2010/main" val="8671009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a:off x="-100401" y="5129474"/>
            <a:ext cx="18485333" cy="5157526"/>
          </a:xfrm>
          <a:prstGeom prst="rect">
            <a:avLst/>
          </a:prstGeom>
          <a:solidFill>
            <a:srgbClr val="CF3338"/>
          </a:solidFill>
        </p:spPr>
      </p:sp>
      <p:grpSp>
        <p:nvGrpSpPr>
          <p:cNvPr id="4" name="Group 4"/>
          <p:cNvGrpSpPr/>
          <p:nvPr/>
        </p:nvGrpSpPr>
        <p:grpSpPr>
          <a:xfrm>
            <a:off x="-121817" y="2733413"/>
            <a:ext cx="7565692" cy="7553587"/>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3031757" y="5143500"/>
            <a:ext cx="6063514" cy="5251003"/>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9071302" y="264557"/>
            <a:ext cx="8187998" cy="4616648"/>
          </a:xfrm>
          <a:prstGeom prst="rect">
            <a:avLst/>
          </a:prstGeom>
        </p:spPr>
        <p:txBody>
          <a:bodyPr lIns="0" tIns="0" rIns="0" bIns="0" rtlCol="0" anchor="t">
            <a:spAutoFit/>
          </a:bodyPr>
          <a:lstStyle/>
          <a:p>
            <a:pPr algn="r">
              <a:lnSpc>
                <a:spcPts val="9000"/>
              </a:lnSpc>
            </a:pPr>
            <a:r>
              <a:rPr lang="en-US" sz="7500" spc="375" dirty="0">
                <a:solidFill>
                  <a:srgbClr val="000000"/>
                </a:solidFill>
                <a:latin typeface="League Spartan Bold"/>
              </a:rPr>
              <a:t>COMPARING THE MEANS OF MORE THAN TWO GROUPS</a:t>
            </a:r>
          </a:p>
        </p:txBody>
      </p:sp>
      <p:pic>
        <p:nvPicPr>
          <p:cNvPr id="1026" name="Picture 2" descr="Waste Separation, Mülltonnen, Recycling, Garbage">
            <a:extLst>
              <a:ext uri="{FF2B5EF4-FFF2-40B4-BE49-F238E27FC236}">
                <a16:creationId xmlns:a16="http://schemas.microsoft.com/office/drawing/2014/main" id="{E6751E5D-5AE1-4E25-824E-9EC2766299F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722" y="0"/>
            <a:ext cx="9144000" cy="51366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66250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143000" y="2919475"/>
            <a:ext cx="15621294" cy="5924699"/>
          </a:xfrm>
          <a:prstGeom prst="rect">
            <a:avLst/>
          </a:prstGeom>
        </p:spPr>
        <p:txBody>
          <a:bodyPr wrap="square" lIns="0" tIns="0" rIns="0" bIns="0" rtlCol="0" anchor="t">
            <a:spAutoFit/>
          </a:bodyPr>
          <a:lstStyle/>
          <a:p>
            <a:pPr algn="ctr">
              <a:lnSpc>
                <a:spcPts val="9000"/>
              </a:lnSpc>
            </a:pPr>
            <a:r>
              <a:rPr lang="en-US" sz="11500" u="sng" spc="375" dirty="0">
                <a:solidFill>
                  <a:srgbClr val="000000"/>
                </a:solidFill>
                <a:latin typeface="League Spartan Bold"/>
              </a:rPr>
              <a:t>AN</a:t>
            </a:r>
            <a:r>
              <a:rPr lang="en-US" sz="11500" spc="375" dirty="0">
                <a:solidFill>
                  <a:srgbClr val="000000"/>
                </a:solidFill>
                <a:latin typeface="League Spartan Bold"/>
              </a:rPr>
              <a:t>ALYSIS</a:t>
            </a:r>
          </a:p>
          <a:p>
            <a:pPr algn="ctr">
              <a:lnSpc>
                <a:spcPts val="9000"/>
              </a:lnSpc>
            </a:pPr>
            <a:endParaRPr lang="en-US" sz="11500" u="sng" spc="375" dirty="0">
              <a:solidFill>
                <a:srgbClr val="000000"/>
              </a:solidFill>
              <a:latin typeface="League Spartan Bold"/>
            </a:endParaRPr>
          </a:p>
          <a:p>
            <a:pPr algn="ctr">
              <a:lnSpc>
                <a:spcPts val="9000"/>
              </a:lnSpc>
            </a:pPr>
            <a:r>
              <a:rPr lang="en-US" sz="11500" u="sng" spc="375" dirty="0">
                <a:solidFill>
                  <a:srgbClr val="000000"/>
                </a:solidFill>
                <a:latin typeface="League Spartan Bold"/>
              </a:rPr>
              <a:t>O</a:t>
            </a:r>
            <a:r>
              <a:rPr lang="en-US" sz="11500" spc="375" dirty="0">
                <a:solidFill>
                  <a:srgbClr val="000000"/>
                </a:solidFill>
                <a:latin typeface="League Spartan Bold"/>
              </a:rPr>
              <a:t>F</a:t>
            </a:r>
          </a:p>
          <a:p>
            <a:pPr algn="ctr">
              <a:lnSpc>
                <a:spcPts val="9000"/>
              </a:lnSpc>
            </a:pPr>
            <a:endParaRPr lang="en-US" sz="11500" u="sng" spc="375" dirty="0">
              <a:solidFill>
                <a:srgbClr val="000000"/>
              </a:solidFill>
              <a:latin typeface="League Spartan Bold"/>
            </a:endParaRPr>
          </a:p>
          <a:p>
            <a:pPr algn="ctr">
              <a:lnSpc>
                <a:spcPts val="9000"/>
              </a:lnSpc>
            </a:pPr>
            <a:r>
              <a:rPr lang="en-US" sz="11500" u="sng" spc="375" dirty="0">
                <a:solidFill>
                  <a:srgbClr val="000000"/>
                </a:solidFill>
                <a:latin typeface="League Spartan Bold"/>
              </a:rPr>
              <a:t>VA</a:t>
            </a:r>
            <a:r>
              <a:rPr lang="en-US" sz="11500" spc="375" dirty="0">
                <a:solidFill>
                  <a:srgbClr val="000000"/>
                </a:solidFill>
                <a:latin typeface="League Spartan Bold"/>
              </a:rPr>
              <a:t>RIANCE</a:t>
            </a:r>
          </a:p>
        </p:txBody>
      </p:sp>
    </p:spTree>
    <p:extLst>
      <p:ext uri="{BB962C8B-B14F-4D97-AF65-F5344CB8AC3E}">
        <p14:creationId xmlns:p14="http://schemas.microsoft.com/office/powerpoint/2010/main" val="25025235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5621294" cy="1154162"/>
          </a:xfrm>
          <a:prstGeom prst="rect">
            <a:avLst/>
          </a:prstGeom>
        </p:spPr>
        <p:txBody>
          <a:bodyPr wrap="square" lIns="0" tIns="0" rIns="0" bIns="0" rtlCol="0" anchor="t">
            <a:spAutoFit/>
          </a:bodyPr>
          <a:lstStyle/>
          <a:p>
            <a:pPr algn="ctr">
              <a:lnSpc>
                <a:spcPts val="9000"/>
              </a:lnSpc>
            </a:pPr>
            <a:r>
              <a:rPr lang="en-US" sz="7500" spc="375" dirty="0">
                <a:solidFill>
                  <a:srgbClr val="000000"/>
                </a:solidFill>
                <a:latin typeface="League Spartan Bold"/>
              </a:rPr>
              <a:t>ASSUMPTIONS</a:t>
            </a:r>
          </a:p>
        </p:txBody>
      </p:sp>
      <p:sp>
        <p:nvSpPr>
          <p:cNvPr id="7" name="TextBox 6">
            <a:extLst>
              <a:ext uri="{FF2B5EF4-FFF2-40B4-BE49-F238E27FC236}">
                <a16:creationId xmlns:a16="http://schemas.microsoft.com/office/drawing/2014/main" id="{DB5DC7EB-69BF-4559-8965-E6F17B0F4816}"/>
              </a:ext>
            </a:extLst>
          </p:cNvPr>
          <p:cNvSpPr txBox="1"/>
          <p:nvPr/>
        </p:nvSpPr>
        <p:spPr>
          <a:xfrm>
            <a:off x="2209800" y="2705100"/>
            <a:ext cx="14935200" cy="2308324"/>
          </a:xfrm>
          <a:prstGeom prst="rect">
            <a:avLst/>
          </a:prstGeom>
          <a:noFill/>
        </p:spPr>
        <p:txBody>
          <a:bodyPr wrap="square" rtlCol="0">
            <a:spAutoFit/>
          </a:bodyPr>
          <a:lstStyle/>
          <a:p>
            <a:pPr marL="742950" indent="-742950">
              <a:buAutoNum type="arabicPeriod"/>
            </a:pPr>
            <a:r>
              <a:rPr lang="en-US" sz="4800" dirty="0">
                <a:latin typeface="Gidole" panose="02000503000000000000" pitchFamily="2" charset="0"/>
              </a:rPr>
              <a:t>Subjects are randomly sampled</a:t>
            </a:r>
          </a:p>
          <a:p>
            <a:pPr marL="742950" indent="-742950">
              <a:buAutoNum type="arabicPeriod"/>
            </a:pPr>
            <a:r>
              <a:rPr lang="en-US" sz="4800" dirty="0">
                <a:latin typeface="Gidole" panose="02000503000000000000" pitchFamily="2" charset="0"/>
              </a:rPr>
              <a:t>Normality of each group</a:t>
            </a:r>
          </a:p>
          <a:p>
            <a:pPr marL="742950" indent="-742950">
              <a:buAutoNum type="arabicPeriod"/>
            </a:pPr>
            <a:r>
              <a:rPr lang="en-US" sz="4800" dirty="0">
                <a:latin typeface="Gidole" panose="02000503000000000000" pitchFamily="2" charset="0"/>
              </a:rPr>
              <a:t>Population variance is equal for all groups</a:t>
            </a:r>
          </a:p>
        </p:txBody>
      </p:sp>
    </p:spTree>
    <p:extLst>
      <p:ext uri="{BB962C8B-B14F-4D97-AF65-F5344CB8AC3E}">
        <p14:creationId xmlns:p14="http://schemas.microsoft.com/office/powerpoint/2010/main" val="5912773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5621294" cy="1154162"/>
          </a:xfrm>
          <a:prstGeom prst="rect">
            <a:avLst/>
          </a:prstGeom>
        </p:spPr>
        <p:txBody>
          <a:bodyPr wrap="square" lIns="0" tIns="0" rIns="0" bIns="0" rtlCol="0" anchor="t">
            <a:spAutoFit/>
          </a:bodyPr>
          <a:lstStyle/>
          <a:p>
            <a:pPr algn="ctr">
              <a:lnSpc>
                <a:spcPts val="9000"/>
              </a:lnSpc>
            </a:pPr>
            <a:r>
              <a:rPr lang="en-US" sz="7500" spc="375" dirty="0">
                <a:solidFill>
                  <a:srgbClr val="000000"/>
                </a:solidFill>
                <a:latin typeface="League Spartan Bold"/>
              </a:rPr>
              <a:t>HYPOTHESES</a:t>
            </a:r>
          </a:p>
        </p:txBody>
      </p:sp>
      <p:sp>
        <p:nvSpPr>
          <p:cNvPr id="7" name="TextBox 6">
            <a:extLst>
              <a:ext uri="{FF2B5EF4-FFF2-40B4-BE49-F238E27FC236}">
                <a16:creationId xmlns:a16="http://schemas.microsoft.com/office/drawing/2014/main" id="{DB5DC7EB-69BF-4559-8965-E6F17B0F4816}"/>
              </a:ext>
            </a:extLst>
          </p:cNvPr>
          <p:cNvSpPr txBox="1"/>
          <p:nvPr/>
        </p:nvSpPr>
        <p:spPr>
          <a:xfrm>
            <a:off x="2209800" y="2705100"/>
            <a:ext cx="14935200" cy="1569660"/>
          </a:xfrm>
          <a:prstGeom prst="rect">
            <a:avLst/>
          </a:prstGeom>
          <a:noFill/>
        </p:spPr>
        <p:txBody>
          <a:bodyPr wrap="square" rtlCol="0">
            <a:spAutoFit/>
          </a:bodyPr>
          <a:lstStyle/>
          <a:p>
            <a:r>
              <a:rPr lang="en-US" sz="4800" dirty="0">
                <a:latin typeface="Gidole" panose="02000503000000000000" pitchFamily="2" charset="0"/>
              </a:rPr>
              <a:t>Ho: No difference in population means of all groups</a:t>
            </a:r>
          </a:p>
          <a:p>
            <a:r>
              <a:rPr lang="en-US" sz="4800" dirty="0">
                <a:latin typeface="Gidole" panose="02000503000000000000" pitchFamily="2" charset="0"/>
              </a:rPr>
              <a:t>Ha: A difference in population means of all groups</a:t>
            </a:r>
          </a:p>
        </p:txBody>
      </p:sp>
    </p:spTree>
    <p:extLst>
      <p:ext uri="{BB962C8B-B14F-4D97-AF65-F5344CB8AC3E}">
        <p14:creationId xmlns:p14="http://schemas.microsoft.com/office/powerpoint/2010/main" val="25314923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11158" r="16875"/>
          <a:stretch>
            <a:fillRect/>
          </a:stretch>
        </p:blipFill>
        <p:spPr>
          <a:xfrm>
            <a:off x="0" y="0"/>
            <a:ext cx="7565692" cy="10612298"/>
          </a:xfrm>
          <a:prstGeom prst="rect">
            <a:avLst/>
          </a:prstGeom>
        </p:spPr>
      </p:pic>
      <p:sp>
        <p:nvSpPr>
          <p:cNvPr id="3" name="AutoShape 3"/>
          <p:cNvSpPr/>
          <p:nvPr/>
        </p:nvSpPr>
        <p:spPr>
          <a:xfrm>
            <a:off x="7565692" y="3304848"/>
            <a:ext cx="10820975" cy="7070413"/>
          </a:xfrm>
          <a:prstGeom prst="rect">
            <a:avLst/>
          </a:prstGeom>
          <a:solidFill>
            <a:srgbClr val="3D3935">
              <a:alpha val="19607"/>
            </a:srgbClr>
          </a:solidFill>
        </p:spPr>
      </p:sp>
      <p:grpSp>
        <p:nvGrpSpPr>
          <p:cNvPr id="4" name="Group 4"/>
          <p:cNvGrpSpPr/>
          <p:nvPr/>
        </p:nvGrpSpPr>
        <p:grpSpPr>
          <a:xfrm>
            <a:off x="0" y="5689091"/>
            <a:ext cx="3782846" cy="4597909"/>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2926980" y="7657663"/>
            <a:ext cx="4542492" cy="3933798"/>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grpSp>
        <p:nvGrpSpPr>
          <p:cNvPr id="8" name="Group 8"/>
          <p:cNvGrpSpPr/>
          <p:nvPr/>
        </p:nvGrpSpPr>
        <p:grpSpPr>
          <a:xfrm>
            <a:off x="8367928" y="1155137"/>
            <a:ext cx="9556398" cy="8681703"/>
            <a:chOff x="0" y="0"/>
            <a:chExt cx="12741864" cy="11575604"/>
          </a:xfrm>
        </p:grpSpPr>
        <p:sp>
          <p:nvSpPr>
            <p:cNvPr id="9" name="TextBox 9"/>
            <p:cNvSpPr txBox="1"/>
            <p:nvPr/>
          </p:nvSpPr>
          <p:spPr>
            <a:xfrm>
              <a:off x="0" y="-133350"/>
              <a:ext cx="12741864" cy="1449917"/>
            </a:xfrm>
            <a:prstGeom prst="rect">
              <a:avLst/>
            </a:prstGeom>
          </p:spPr>
          <p:txBody>
            <a:bodyPr lIns="0" tIns="0" rIns="0" bIns="0" rtlCol="0" anchor="t">
              <a:spAutoFit/>
            </a:bodyPr>
            <a:lstStyle/>
            <a:p>
              <a:pPr algn="r">
                <a:lnSpc>
                  <a:spcPts val="9100"/>
                </a:lnSpc>
              </a:pPr>
              <a:r>
                <a:rPr lang="en-US" sz="6500" spc="195">
                  <a:solidFill>
                    <a:srgbClr val="000000"/>
                  </a:solidFill>
                  <a:latin typeface="League Spartan Italics"/>
                </a:rPr>
                <a:t>George Mount</a:t>
              </a:r>
            </a:p>
          </p:txBody>
        </p:sp>
        <p:sp>
          <p:nvSpPr>
            <p:cNvPr id="10" name="TextBox 10"/>
            <p:cNvSpPr txBox="1"/>
            <p:nvPr/>
          </p:nvSpPr>
          <p:spPr>
            <a:xfrm>
              <a:off x="0" y="1717229"/>
              <a:ext cx="12741864" cy="9858375"/>
            </a:xfrm>
            <a:prstGeom prst="rect">
              <a:avLst/>
            </a:prstGeom>
          </p:spPr>
          <p:txBody>
            <a:bodyPr lIns="0" tIns="0" rIns="0" bIns="0" rtlCol="0" anchor="t">
              <a:spAutoFit/>
            </a:bodyPr>
            <a:lstStyle/>
            <a:p>
              <a:pPr algn="r">
                <a:lnSpc>
                  <a:spcPts val="4500"/>
                </a:lnSpc>
              </a:pPr>
              <a:r>
                <a:rPr lang="en-US" sz="3000" spc="30">
                  <a:solidFill>
                    <a:srgbClr val="000000"/>
                  </a:solidFill>
                  <a:latin typeface="Gidole"/>
                </a:rPr>
                <a:t>Data Analyst &amp; Educator at Stringfest Analytics</a:t>
              </a:r>
            </a:p>
            <a:p>
              <a:pPr algn="r">
                <a:lnSpc>
                  <a:spcPts val="4500"/>
                </a:lnSpc>
              </a:pPr>
              <a:endParaRPr lang="en-US" sz="3000" spc="30">
                <a:solidFill>
                  <a:srgbClr val="000000"/>
                </a:solidFill>
                <a:latin typeface="Gidole"/>
              </a:endParaRPr>
            </a:p>
            <a:p>
              <a:pPr algn="r">
                <a:lnSpc>
                  <a:spcPts val="4500"/>
                </a:lnSpc>
              </a:pPr>
              <a:r>
                <a:rPr lang="en-US" sz="3000" spc="30">
                  <a:solidFill>
                    <a:srgbClr val="000000"/>
                  </a:solidFill>
                  <a:latin typeface="Gidole"/>
                </a:rPr>
                <a:t>George works as an independent analyst and data analytics educator with the goal to help clients manage their data so they think more creatively. He serves as a technical expert and lead curriculum developer for Thinkful’s data analytics program and is the instructor of the DataCamp course “Survey and Measure Development in R.” </a:t>
              </a:r>
            </a:p>
            <a:p>
              <a:pPr algn="r">
                <a:lnSpc>
                  <a:spcPts val="4500"/>
                </a:lnSpc>
              </a:pPr>
              <a:endParaRPr lang="en-US" sz="3000" spc="30">
                <a:solidFill>
                  <a:srgbClr val="000000"/>
                </a:solidFill>
                <a:latin typeface="Gidole"/>
              </a:endParaRPr>
            </a:p>
            <a:p>
              <a:pPr algn="r">
                <a:lnSpc>
                  <a:spcPts val="4500"/>
                </a:lnSpc>
              </a:pPr>
              <a:r>
                <a:rPr lang="en-US" sz="3000" spc="30">
                  <a:solidFill>
                    <a:srgbClr val="000000"/>
                  </a:solidFill>
                  <a:latin typeface="Gidole"/>
                </a:rPr>
                <a:t>George blogs about data, innovation, and career development at georgejmount.com. He holds a master’s degree in information systems with a certificate of achievement in quantitative methods from Case Western Reserve University</a:t>
              </a: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a:off x="-100401" y="5129474"/>
            <a:ext cx="18485333" cy="5157526"/>
          </a:xfrm>
          <a:prstGeom prst="rect">
            <a:avLst/>
          </a:prstGeom>
          <a:solidFill>
            <a:srgbClr val="CF3338"/>
          </a:solidFill>
        </p:spPr>
      </p:sp>
      <p:grpSp>
        <p:nvGrpSpPr>
          <p:cNvPr id="4" name="Group 4"/>
          <p:cNvGrpSpPr/>
          <p:nvPr/>
        </p:nvGrpSpPr>
        <p:grpSpPr>
          <a:xfrm>
            <a:off x="-121817" y="2733413"/>
            <a:ext cx="7565692" cy="7553587"/>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3031757" y="5143500"/>
            <a:ext cx="6063514" cy="5251003"/>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9071302" y="264557"/>
            <a:ext cx="8187998" cy="3462486"/>
          </a:xfrm>
          <a:prstGeom prst="rect">
            <a:avLst/>
          </a:prstGeom>
        </p:spPr>
        <p:txBody>
          <a:bodyPr lIns="0" tIns="0" rIns="0" bIns="0" rtlCol="0" anchor="t">
            <a:spAutoFit/>
          </a:bodyPr>
          <a:lstStyle/>
          <a:p>
            <a:pPr algn="r">
              <a:lnSpc>
                <a:spcPts val="9000"/>
              </a:lnSpc>
            </a:pPr>
            <a:r>
              <a:rPr lang="en-US" sz="7500" spc="375" dirty="0">
                <a:solidFill>
                  <a:srgbClr val="000000"/>
                </a:solidFill>
                <a:latin typeface="League Spartan Bold"/>
              </a:rPr>
              <a:t>WHY ANOVA? WHY NOT ANOME?</a:t>
            </a:r>
          </a:p>
        </p:txBody>
      </p:sp>
      <p:pic>
        <p:nvPicPr>
          <p:cNvPr id="2050" name="Picture 2" descr="Doors, Choices, Choose, Open, Decision, Opportunity">
            <a:extLst>
              <a:ext uri="{FF2B5EF4-FFF2-40B4-BE49-F238E27FC236}">
                <a16:creationId xmlns:a16="http://schemas.microsoft.com/office/drawing/2014/main" id="{6C73AF55-F5A6-41D8-8A22-0209487EC1A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01335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5621294" cy="2308324"/>
          </a:xfrm>
          <a:prstGeom prst="rect">
            <a:avLst/>
          </a:prstGeom>
        </p:spPr>
        <p:txBody>
          <a:bodyPr wrap="square" lIns="0" tIns="0" rIns="0" bIns="0" rtlCol="0" anchor="t">
            <a:spAutoFit/>
          </a:bodyPr>
          <a:lstStyle/>
          <a:p>
            <a:pPr algn="ctr">
              <a:lnSpc>
                <a:spcPts val="9000"/>
              </a:lnSpc>
            </a:pPr>
            <a:r>
              <a:rPr lang="en-US" sz="7500" spc="375" dirty="0">
                <a:solidFill>
                  <a:srgbClr val="000000"/>
                </a:solidFill>
                <a:latin typeface="League Spartan Bold"/>
              </a:rPr>
              <a:t>BETWEEN-GROUP vs WITHIN-GROUP</a:t>
            </a:r>
          </a:p>
        </p:txBody>
      </p:sp>
    </p:spTree>
    <p:extLst>
      <p:ext uri="{BB962C8B-B14F-4D97-AF65-F5344CB8AC3E}">
        <p14:creationId xmlns:p14="http://schemas.microsoft.com/office/powerpoint/2010/main" val="19780703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5" y="1720934"/>
            <a:ext cx="8239806" cy="1661993"/>
          </a:xfrm>
          <a:prstGeom prst="rect">
            <a:avLst/>
          </a:prstGeom>
        </p:spPr>
        <p:txBody>
          <a:bodyPr wrap="square" lIns="0" tIns="0" rIns="0" bIns="0" rtlCol="0" anchor="t">
            <a:spAutoFit/>
          </a:bodyPr>
          <a:lstStyle/>
          <a:p>
            <a:pPr marL="1028700" lvl="1" indent="-571500">
              <a:buFont typeface="Arial" panose="020B0604020202020204" pitchFamily="34" charset="0"/>
              <a:buChar char="•"/>
            </a:pPr>
            <a:r>
              <a:rPr lang="en-US" sz="3600" dirty="0">
                <a:latin typeface="Gidole" panose="020B0604020202020204" charset="0"/>
              </a:rPr>
              <a:t>Demo: </a:t>
            </a:r>
            <a:r>
              <a:rPr lang="en-US" sz="3600" dirty="0">
                <a:solidFill>
                  <a:srgbClr val="000000"/>
                </a:solidFill>
                <a:latin typeface="Roboto Mono" pitchFamily="2" charset="0"/>
                <a:ea typeface="Roboto Mono" pitchFamily="2" charset="0"/>
              </a:rPr>
              <a:t>abalone.xlsx</a:t>
            </a:r>
          </a:p>
          <a:p>
            <a:pPr marL="1485900" lvl="2" indent="-571500">
              <a:buFont typeface="Arial" panose="020B0604020202020204" pitchFamily="34" charset="0"/>
              <a:buChar char="•"/>
            </a:pPr>
            <a:r>
              <a:rPr lang="en-US" sz="3600" dirty="0">
                <a:solidFill>
                  <a:srgbClr val="000000"/>
                </a:solidFill>
                <a:latin typeface="Gidole" panose="020B0604020202020204" charset="0"/>
                <a:ea typeface="Roboto Mono" pitchFamily="2" charset="0"/>
              </a:rPr>
              <a:t>Is there a difference in shucked weight across all groups?</a:t>
            </a:r>
            <a:endParaRPr lang="en-US" sz="3600" dirty="0">
              <a:latin typeface="Gidole" panose="020B0604020202020204" charset="0"/>
            </a:endParaRPr>
          </a:p>
        </p:txBody>
      </p:sp>
    </p:spTree>
    <p:extLst>
      <p:ext uri="{BB962C8B-B14F-4D97-AF65-F5344CB8AC3E}">
        <p14:creationId xmlns:p14="http://schemas.microsoft.com/office/powerpoint/2010/main" val="23034883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5" y="1720934"/>
            <a:ext cx="8239806" cy="2769989"/>
          </a:xfrm>
          <a:prstGeom prst="rect">
            <a:avLst/>
          </a:prstGeom>
        </p:spPr>
        <p:txBody>
          <a:bodyPr wrap="square" lIns="0" tIns="0" rIns="0" bIns="0" rtlCol="0" anchor="t">
            <a:spAutoFit/>
          </a:bodyPr>
          <a:lstStyle/>
          <a:p>
            <a:pPr marL="1028700" lvl="1" indent="-571500">
              <a:buFont typeface="Arial" panose="020B0604020202020204" pitchFamily="34" charset="0"/>
              <a:buChar char="•"/>
            </a:pPr>
            <a:r>
              <a:rPr lang="en-US" sz="3600" dirty="0">
                <a:latin typeface="Gidole" panose="020B0604020202020204" charset="0"/>
              </a:rPr>
              <a:t>Demo: </a:t>
            </a:r>
            <a:r>
              <a:rPr lang="en-US" sz="3600" dirty="0">
                <a:solidFill>
                  <a:srgbClr val="000000"/>
                </a:solidFill>
                <a:latin typeface="Roboto Mono" pitchFamily="2" charset="0"/>
                <a:ea typeface="Roboto Mono" pitchFamily="2" charset="0"/>
              </a:rPr>
              <a:t>abalone.xlsx</a:t>
            </a:r>
          </a:p>
          <a:p>
            <a:pPr marL="1485900" lvl="2" indent="-571500">
              <a:buFont typeface="Arial" panose="020B0604020202020204" pitchFamily="34" charset="0"/>
              <a:buChar char="•"/>
            </a:pPr>
            <a:r>
              <a:rPr lang="en-US" sz="3600" dirty="0">
                <a:solidFill>
                  <a:srgbClr val="000000"/>
                </a:solidFill>
                <a:latin typeface="Gidole" panose="020B0604020202020204" charset="0"/>
                <a:ea typeface="Roboto Mono" pitchFamily="2" charset="0"/>
              </a:rPr>
              <a:t>Is there a difference in shucked weight across all groups?</a:t>
            </a:r>
          </a:p>
          <a:p>
            <a:pPr marL="1485900" lvl="2" indent="-571500">
              <a:buFont typeface="Arial" panose="020B0604020202020204" pitchFamily="34" charset="0"/>
              <a:buChar char="•"/>
            </a:pPr>
            <a:r>
              <a:rPr lang="en-US" sz="3600" dirty="0">
                <a:solidFill>
                  <a:srgbClr val="000000"/>
                </a:solidFill>
                <a:latin typeface="Gidole" panose="020B0604020202020204" charset="0"/>
                <a:ea typeface="Roboto Mono" pitchFamily="2" charset="0"/>
              </a:rPr>
              <a:t>What pairs are actually different?</a:t>
            </a:r>
          </a:p>
          <a:p>
            <a:pPr marL="1485900" lvl="2" indent="-571500">
              <a:buFont typeface="Arial" panose="020B0604020202020204" pitchFamily="34" charset="0"/>
              <a:buChar char="•"/>
            </a:pPr>
            <a:r>
              <a:rPr lang="en-US" sz="3600" i="1" dirty="0">
                <a:solidFill>
                  <a:srgbClr val="000000"/>
                </a:solidFill>
                <a:latin typeface="Gidole" panose="020B0604020202020204" charset="0"/>
                <a:ea typeface="Roboto Mono" pitchFamily="2" charset="0"/>
              </a:rPr>
              <a:t>Watch out for that p!</a:t>
            </a:r>
            <a:endParaRPr lang="en-US" sz="3600" i="1" dirty="0">
              <a:latin typeface="Gidole" panose="020B0604020202020204" charset="0"/>
            </a:endParaRPr>
          </a:p>
        </p:txBody>
      </p:sp>
    </p:spTree>
    <p:extLst>
      <p:ext uri="{BB962C8B-B14F-4D97-AF65-F5344CB8AC3E}">
        <p14:creationId xmlns:p14="http://schemas.microsoft.com/office/powerpoint/2010/main" val="38846614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pic>
        <p:nvPicPr>
          <p:cNvPr id="5" name="Picture 2" descr="New Home, For Sale, Mortgage, Property, Luxury, House">
            <a:extLst>
              <a:ext uri="{FF2B5EF4-FFF2-40B4-BE49-F238E27FC236}">
                <a16:creationId xmlns:a16="http://schemas.microsoft.com/office/drawing/2014/main" id="{4666D0D4-7CDD-4965-85C1-BC1C82D127D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94420" y="830715"/>
            <a:ext cx="6477000" cy="4243784"/>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0EB858E0-05C3-4204-A9BB-A78AF43DEC71}"/>
              </a:ext>
            </a:extLst>
          </p:cNvPr>
          <p:cNvGrpSpPr/>
          <p:nvPr/>
        </p:nvGrpSpPr>
        <p:grpSpPr>
          <a:xfrm>
            <a:off x="9628620" y="830715"/>
            <a:ext cx="5839980" cy="4241033"/>
            <a:chOff x="4572000" y="2147888"/>
            <a:chExt cx="9144000" cy="5991225"/>
          </a:xfrm>
        </p:grpSpPr>
        <p:pic>
          <p:nvPicPr>
            <p:cNvPr id="7" name="Picture 4" descr="New Home, For Sale, Mortgage, Property, Luxury, House">
              <a:extLst>
                <a:ext uri="{FF2B5EF4-FFF2-40B4-BE49-F238E27FC236}">
                  <a16:creationId xmlns:a16="http://schemas.microsoft.com/office/drawing/2014/main" id="{C38D8A7F-667F-415B-8049-D479FD3A9FC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2147888"/>
              <a:ext cx="9144000" cy="599122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descr="Air Conditioner, Ac, System, Home, Equipment, Hot, Cool">
              <a:extLst>
                <a:ext uri="{FF2B5EF4-FFF2-40B4-BE49-F238E27FC236}">
                  <a16:creationId xmlns:a16="http://schemas.microsoft.com/office/drawing/2014/main" id="{0D983662-B277-4360-978F-19C0141C215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952999" y="5527640"/>
              <a:ext cx="2081593" cy="2113887"/>
            </a:xfrm>
            <a:prstGeom prst="rect">
              <a:avLst/>
            </a:prstGeom>
            <a:noFill/>
            <a:extLst>
              <a:ext uri="{909E8E84-426E-40DD-AFC4-6F175D3DCCD1}">
                <a14:hiddenFill xmlns:a14="http://schemas.microsoft.com/office/drawing/2010/main">
                  <a:solidFill>
                    <a:srgbClr val="FFFFFF"/>
                  </a:solidFill>
                </a14:hiddenFill>
              </a:ext>
            </a:extLst>
          </p:spPr>
        </p:pic>
      </p:grpSp>
      <p:sp>
        <p:nvSpPr>
          <p:cNvPr id="12" name="TextBox 11">
            <a:extLst>
              <a:ext uri="{FF2B5EF4-FFF2-40B4-BE49-F238E27FC236}">
                <a16:creationId xmlns:a16="http://schemas.microsoft.com/office/drawing/2014/main" id="{7432D2B5-1D99-4889-B412-831DB17A12A1}"/>
              </a:ext>
            </a:extLst>
          </p:cNvPr>
          <p:cNvSpPr txBox="1"/>
          <p:nvPr/>
        </p:nvSpPr>
        <p:spPr>
          <a:xfrm>
            <a:off x="2694420" y="245940"/>
            <a:ext cx="6324600" cy="584775"/>
          </a:xfrm>
          <a:prstGeom prst="rect">
            <a:avLst/>
          </a:prstGeom>
          <a:noFill/>
        </p:spPr>
        <p:txBody>
          <a:bodyPr wrap="square" rtlCol="0">
            <a:spAutoFit/>
          </a:bodyPr>
          <a:lstStyle/>
          <a:p>
            <a:pPr algn="ctr"/>
            <a:r>
              <a:rPr lang="en-US" sz="3200" dirty="0">
                <a:latin typeface="Gidole" panose="02000503000000000000" pitchFamily="50" charset="0"/>
              </a:rPr>
              <a:t>SOLD: $200,000</a:t>
            </a:r>
          </a:p>
        </p:txBody>
      </p:sp>
      <p:sp>
        <p:nvSpPr>
          <p:cNvPr id="13" name="TextBox 12">
            <a:extLst>
              <a:ext uri="{FF2B5EF4-FFF2-40B4-BE49-F238E27FC236}">
                <a16:creationId xmlns:a16="http://schemas.microsoft.com/office/drawing/2014/main" id="{01AECE44-4B01-45A1-8BDC-EA95B39F0C27}"/>
              </a:ext>
            </a:extLst>
          </p:cNvPr>
          <p:cNvSpPr txBox="1"/>
          <p:nvPr/>
        </p:nvSpPr>
        <p:spPr>
          <a:xfrm>
            <a:off x="9144000" y="256749"/>
            <a:ext cx="6324600" cy="584775"/>
          </a:xfrm>
          <a:prstGeom prst="rect">
            <a:avLst/>
          </a:prstGeom>
          <a:noFill/>
        </p:spPr>
        <p:txBody>
          <a:bodyPr wrap="square" rtlCol="0">
            <a:spAutoFit/>
          </a:bodyPr>
          <a:lstStyle/>
          <a:p>
            <a:pPr algn="ctr"/>
            <a:r>
              <a:rPr lang="en-US" sz="3200" dirty="0">
                <a:latin typeface="Gidole" panose="02000503000000000000" pitchFamily="50" charset="0"/>
              </a:rPr>
              <a:t>SOLD: $200,000</a:t>
            </a:r>
          </a:p>
        </p:txBody>
      </p:sp>
      <p:pic>
        <p:nvPicPr>
          <p:cNvPr id="14" name="Picture 13">
            <a:extLst>
              <a:ext uri="{FF2B5EF4-FFF2-40B4-BE49-F238E27FC236}">
                <a16:creationId xmlns:a16="http://schemas.microsoft.com/office/drawing/2014/main" id="{6B2D5CBB-C265-40FA-920A-A10EFFE21F6D}"/>
              </a:ext>
            </a:extLst>
          </p:cNvPr>
          <p:cNvPicPr>
            <a:picLocks noChangeAspect="1"/>
          </p:cNvPicPr>
          <p:nvPr/>
        </p:nvPicPr>
        <p:blipFill>
          <a:blip r:embed="rId6"/>
          <a:stretch>
            <a:fillRect/>
          </a:stretch>
        </p:blipFill>
        <p:spPr>
          <a:xfrm>
            <a:off x="10294726" y="5274899"/>
            <a:ext cx="7762145" cy="4397438"/>
          </a:xfrm>
          <a:prstGeom prst="rect">
            <a:avLst/>
          </a:prstGeom>
        </p:spPr>
      </p:pic>
      <p:sp>
        <p:nvSpPr>
          <p:cNvPr id="2" name="TextBox 1">
            <a:extLst>
              <a:ext uri="{FF2B5EF4-FFF2-40B4-BE49-F238E27FC236}">
                <a16:creationId xmlns:a16="http://schemas.microsoft.com/office/drawing/2014/main" id="{255E179D-0A78-414A-9BEB-EA566A23CBD5}"/>
              </a:ext>
            </a:extLst>
          </p:cNvPr>
          <p:cNvSpPr txBox="1"/>
          <p:nvPr/>
        </p:nvSpPr>
        <p:spPr>
          <a:xfrm>
            <a:off x="277380" y="6210300"/>
            <a:ext cx="8866620" cy="1754326"/>
          </a:xfrm>
          <a:prstGeom prst="rect">
            <a:avLst/>
          </a:prstGeom>
          <a:noFill/>
        </p:spPr>
        <p:txBody>
          <a:bodyPr wrap="square" rtlCol="0">
            <a:spAutoFit/>
          </a:bodyPr>
          <a:lstStyle/>
          <a:p>
            <a:r>
              <a:rPr lang="en-US" sz="3600" dirty="0">
                <a:latin typeface="Gidole" panose="02000503000000000000" pitchFamily="50" charset="0"/>
              </a:rPr>
              <a:t>If this were true in the population, you’d have found this in &lt; .005%  of samples due to random error. </a:t>
            </a:r>
          </a:p>
        </p:txBody>
      </p:sp>
      <p:cxnSp>
        <p:nvCxnSpPr>
          <p:cNvPr id="4" name="Straight Arrow Connector 3">
            <a:extLst>
              <a:ext uri="{FF2B5EF4-FFF2-40B4-BE49-F238E27FC236}">
                <a16:creationId xmlns:a16="http://schemas.microsoft.com/office/drawing/2014/main" id="{4EFEE7B1-525C-4226-B3D3-6994B2B2F053}"/>
              </a:ext>
            </a:extLst>
          </p:cNvPr>
          <p:cNvCxnSpPr>
            <a:cxnSpLocks/>
          </p:cNvCxnSpPr>
          <p:nvPr/>
        </p:nvCxnSpPr>
        <p:spPr>
          <a:xfrm flipV="1">
            <a:off x="1295400" y="5143500"/>
            <a:ext cx="1752600" cy="1066800"/>
          </a:xfrm>
          <a:prstGeom prst="straightConnector1">
            <a:avLst/>
          </a:prstGeom>
          <a:ln w="76200">
            <a:solidFill>
              <a:srgbClr val="CF3338"/>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58020CFE-E193-4D83-AD51-828AB16771ED}"/>
              </a:ext>
            </a:extLst>
          </p:cNvPr>
          <p:cNvCxnSpPr>
            <a:cxnSpLocks/>
          </p:cNvCxnSpPr>
          <p:nvPr/>
        </p:nvCxnSpPr>
        <p:spPr>
          <a:xfrm>
            <a:off x="9098268" y="7087463"/>
            <a:ext cx="1089778" cy="0"/>
          </a:xfrm>
          <a:prstGeom prst="straightConnector1">
            <a:avLst/>
          </a:prstGeom>
          <a:ln w="76200">
            <a:solidFill>
              <a:srgbClr val="CF3338"/>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669717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5621294" cy="1154162"/>
          </a:xfrm>
          <a:prstGeom prst="rect">
            <a:avLst/>
          </a:prstGeom>
        </p:spPr>
        <p:txBody>
          <a:bodyPr wrap="square" lIns="0" tIns="0" rIns="0" bIns="0" rtlCol="0" anchor="t">
            <a:spAutoFit/>
          </a:bodyPr>
          <a:lstStyle/>
          <a:p>
            <a:pPr algn="ctr">
              <a:lnSpc>
                <a:spcPts val="9000"/>
              </a:lnSpc>
            </a:pPr>
            <a:r>
              <a:rPr lang="en-US" sz="7500" spc="375" dirty="0">
                <a:solidFill>
                  <a:srgbClr val="000000"/>
                </a:solidFill>
                <a:latin typeface="League Spartan Bold"/>
              </a:rPr>
              <a:t>IT HAPPENS</a:t>
            </a:r>
          </a:p>
        </p:txBody>
      </p:sp>
      <p:pic>
        <p:nvPicPr>
          <p:cNvPr id="2062" name="Picture 14">
            <a:extLst>
              <a:ext uri="{FF2B5EF4-FFF2-40B4-BE49-F238E27FC236}">
                <a16:creationId xmlns:a16="http://schemas.microsoft.com/office/drawing/2014/main" id="{B6AA2497-4070-41B4-A37F-DD3B8CF8421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78640"/>
          <a:stretch/>
        </p:blipFill>
        <p:spPr bwMode="auto">
          <a:xfrm>
            <a:off x="485537" y="3314886"/>
            <a:ext cx="6172200" cy="3657227"/>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4">
            <a:extLst>
              <a:ext uri="{FF2B5EF4-FFF2-40B4-BE49-F238E27FC236}">
                <a16:creationId xmlns:a16="http://schemas.microsoft.com/office/drawing/2014/main" id="{5AD64132-D3AB-44C4-9202-C740E719B27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1232" b="25111"/>
          <a:stretch/>
        </p:blipFill>
        <p:spPr bwMode="auto">
          <a:xfrm>
            <a:off x="7086600" y="1726452"/>
            <a:ext cx="5638800" cy="8392834"/>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4">
            <a:extLst>
              <a:ext uri="{FF2B5EF4-FFF2-40B4-BE49-F238E27FC236}">
                <a16:creationId xmlns:a16="http://schemas.microsoft.com/office/drawing/2014/main" id="{53677281-7D71-427E-B8AA-19B9CEA795E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74815"/>
          <a:stretch/>
        </p:blipFill>
        <p:spPr bwMode="auto">
          <a:xfrm>
            <a:off x="12877800" y="3585518"/>
            <a:ext cx="5105400" cy="356678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169C1838-ADB7-41BD-8AAA-199E3CF20630}"/>
              </a:ext>
            </a:extLst>
          </p:cNvPr>
          <p:cNvSpPr txBox="1"/>
          <p:nvPr/>
        </p:nvSpPr>
        <p:spPr>
          <a:xfrm>
            <a:off x="179758" y="9742509"/>
            <a:ext cx="4876800" cy="374045"/>
          </a:xfrm>
          <a:prstGeom prst="rect">
            <a:avLst/>
          </a:prstGeom>
          <a:noFill/>
        </p:spPr>
        <p:txBody>
          <a:bodyPr wrap="square" rtlCol="0">
            <a:spAutoFit/>
          </a:bodyPr>
          <a:lstStyle/>
          <a:p>
            <a:r>
              <a:rPr lang="en-US" dirty="0">
                <a:hlinkClick r:id="rId5"/>
              </a:rPr>
              <a:t>https://xkcd.com/882/</a:t>
            </a:r>
            <a:r>
              <a:rPr lang="en-US" dirty="0"/>
              <a:t>  </a:t>
            </a:r>
          </a:p>
        </p:txBody>
      </p:sp>
    </p:spTree>
    <p:extLst>
      <p:ext uri="{BB962C8B-B14F-4D97-AF65-F5344CB8AC3E}">
        <p14:creationId xmlns:p14="http://schemas.microsoft.com/office/powerpoint/2010/main" val="29398612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5621294" cy="1154162"/>
          </a:xfrm>
          <a:prstGeom prst="rect">
            <a:avLst/>
          </a:prstGeom>
        </p:spPr>
        <p:txBody>
          <a:bodyPr wrap="square" lIns="0" tIns="0" rIns="0" bIns="0" rtlCol="0" anchor="t">
            <a:spAutoFit/>
          </a:bodyPr>
          <a:lstStyle/>
          <a:p>
            <a:pPr algn="ctr">
              <a:lnSpc>
                <a:spcPts val="9000"/>
              </a:lnSpc>
            </a:pPr>
            <a:r>
              <a:rPr lang="en-US" sz="7500" spc="375" dirty="0">
                <a:solidFill>
                  <a:srgbClr val="000000"/>
                </a:solidFill>
                <a:latin typeface="League Spartan Bold"/>
              </a:rPr>
              <a:t>IT HAPPENS</a:t>
            </a:r>
          </a:p>
        </p:txBody>
      </p:sp>
      <p:pic>
        <p:nvPicPr>
          <p:cNvPr id="3074" name="Picture 2">
            <a:extLst>
              <a:ext uri="{FF2B5EF4-FFF2-40B4-BE49-F238E27FC236}">
                <a16:creationId xmlns:a16="http://schemas.microsoft.com/office/drawing/2014/main" id="{F2873CA6-24F4-40F4-B070-B177F240ADA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53370" y="2705100"/>
            <a:ext cx="14171660" cy="4534931"/>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4C028DC5-50CF-43E8-8A4D-9E422557A576}"/>
              </a:ext>
            </a:extLst>
          </p:cNvPr>
          <p:cNvSpPr txBox="1"/>
          <p:nvPr/>
        </p:nvSpPr>
        <p:spPr>
          <a:xfrm>
            <a:off x="76200" y="9837777"/>
            <a:ext cx="8763000" cy="369332"/>
          </a:xfrm>
          <a:prstGeom prst="rect">
            <a:avLst/>
          </a:prstGeom>
          <a:noFill/>
        </p:spPr>
        <p:txBody>
          <a:bodyPr wrap="square" rtlCol="0">
            <a:spAutoFit/>
          </a:bodyPr>
          <a:lstStyle/>
          <a:p>
            <a:r>
              <a:rPr lang="en-US" dirty="0">
                <a:hlinkClick r:id="rId5"/>
              </a:rPr>
              <a:t>https://stopdesign.com/archive/2009/03/20/goodbye-google.html</a:t>
            </a:r>
            <a:r>
              <a:rPr lang="en-US" dirty="0"/>
              <a:t>  </a:t>
            </a:r>
          </a:p>
        </p:txBody>
      </p:sp>
    </p:spTree>
    <p:extLst>
      <p:ext uri="{BB962C8B-B14F-4D97-AF65-F5344CB8AC3E}">
        <p14:creationId xmlns:p14="http://schemas.microsoft.com/office/powerpoint/2010/main" val="153838019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5621294" cy="1154162"/>
          </a:xfrm>
          <a:prstGeom prst="rect">
            <a:avLst/>
          </a:prstGeom>
        </p:spPr>
        <p:txBody>
          <a:bodyPr wrap="square" lIns="0" tIns="0" rIns="0" bIns="0" rtlCol="0" anchor="t">
            <a:spAutoFit/>
          </a:bodyPr>
          <a:lstStyle/>
          <a:p>
            <a:pPr algn="ctr">
              <a:lnSpc>
                <a:spcPts val="9000"/>
              </a:lnSpc>
            </a:pPr>
            <a:r>
              <a:rPr lang="en-US" sz="7500" spc="375" dirty="0">
                <a:solidFill>
                  <a:srgbClr val="000000"/>
                </a:solidFill>
                <a:latin typeface="League Spartan Bold"/>
              </a:rPr>
              <a:t>BONFERRONI CORRECTION	</a:t>
            </a:r>
          </a:p>
        </p:txBody>
      </p: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BB932725-1B9C-4013-A6A6-430A7AFF458D}"/>
                  </a:ext>
                </a:extLst>
              </p:cNvPr>
              <p:cNvSpPr txBox="1"/>
              <p:nvPr/>
            </p:nvSpPr>
            <p:spPr>
              <a:xfrm>
                <a:off x="-1143000" y="4610100"/>
                <a:ext cx="13944599" cy="3055645"/>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r>
                        <m:rPr>
                          <m:nor/>
                        </m:rPr>
                        <a:rPr lang="en-US" sz="7200" b="0" i="0" dirty="0" smtClean="0"/>
                        <m:t>C</m:t>
                      </m:r>
                      <m:r>
                        <m:rPr>
                          <m:nor/>
                        </m:rPr>
                        <a:rPr lang="en-US" sz="7200" dirty="0" smtClean="0"/>
                        <m:t>orrected</m:t>
                      </m:r>
                      <m:r>
                        <m:rPr>
                          <m:nor/>
                        </m:rPr>
                        <a:rPr lang="en-US" sz="7200" dirty="0" smtClean="0"/>
                        <m:t> </m:t>
                      </m:r>
                      <m:r>
                        <m:rPr>
                          <m:nor/>
                        </m:rPr>
                        <a:rPr lang="en-US" sz="7200" dirty="0" smtClean="0"/>
                        <m:t>p</m:t>
                      </m:r>
                      <m:r>
                        <m:rPr>
                          <m:nor/>
                        </m:rPr>
                        <a:rPr lang="en-US" sz="7200" dirty="0" smtClean="0"/>
                        <m:t>-</m:t>
                      </m:r>
                      <m:r>
                        <m:rPr>
                          <m:nor/>
                        </m:rPr>
                        <a:rPr lang="en-US" sz="7200" dirty="0" smtClean="0"/>
                        <m:t>value</m:t>
                      </m:r>
                      <m:r>
                        <m:rPr>
                          <m:nor/>
                        </m:rPr>
                        <a:rPr lang="en-US" sz="7200" dirty="0" smtClean="0"/>
                        <m:t> = </m:t>
                      </m:r>
                      <m:f>
                        <m:fPr>
                          <m:ctrlPr>
                            <a:rPr lang="en-US" sz="7200" i="1" dirty="0" smtClean="0">
                              <a:latin typeface="Cambria Math" panose="02040503050406030204" pitchFamily="18" charset="0"/>
                            </a:rPr>
                          </m:ctrlPr>
                        </m:fPr>
                        <m:num>
                          <m:r>
                            <a:rPr lang="en-US" sz="7200" i="1" dirty="0" smtClean="0">
                              <a:latin typeface="Cambria Math" panose="02040503050406030204" pitchFamily="18" charset="0"/>
                              <a:ea typeface="Cambria Math" panose="02040503050406030204" pitchFamily="18" charset="0"/>
                            </a:rPr>
                            <m:t>∝</m:t>
                          </m:r>
                        </m:num>
                        <m:den>
                          <m:r>
                            <a:rPr lang="en-US" sz="7200" b="0" i="1" dirty="0" smtClean="0">
                              <a:latin typeface="Cambria Math" panose="02040503050406030204" pitchFamily="18" charset="0"/>
                            </a:rPr>
                            <m:t>𝑛</m:t>
                          </m:r>
                        </m:den>
                      </m:f>
                    </m:oMath>
                  </m:oMathPara>
                </a14:m>
                <a:endParaRPr lang="en-US" sz="7200" dirty="0"/>
              </a:p>
              <a:p>
                <a:endParaRPr lang="en-US" sz="7200" dirty="0"/>
              </a:p>
            </p:txBody>
          </p:sp>
        </mc:Choice>
        <mc:Fallback>
          <p:sp>
            <p:nvSpPr>
              <p:cNvPr id="10" name="TextBox 9">
                <a:extLst>
                  <a:ext uri="{FF2B5EF4-FFF2-40B4-BE49-F238E27FC236}">
                    <a16:creationId xmlns:a16="http://schemas.microsoft.com/office/drawing/2014/main" id="{BB932725-1B9C-4013-A6A6-430A7AFF458D}"/>
                  </a:ext>
                </a:extLst>
              </p:cNvPr>
              <p:cNvSpPr txBox="1">
                <a:spLocks noRot="1" noChangeAspect="1" noMove="1" noResize="1" noEditPoints="1" noAdjustHandles="1" noChangeArrowheads="1" noChangeShapeType="1" noTextEdit="1"/>
              </p:cNvSpPr>
              <p:nvPr/>
            </p:nvSpPr>
            <p:spPr>
              <a:xfrm>
                <a:off x="-1143000" y="4610100"/>
                <a:ext cx="13944599" cy="3055645"/>
              </a:xfrm>
              <a:prstGeom prst="rect">
                <a:avLst/>
              </a:prstGeom>
              <a:blipFill>
                <a:blip r:embed="rId4"/>
                <a:stretch>
                  <a:fillRect/>
                </a:stretch>
              </a:blipFill>
            </p:spPr>
            <p:txBody>
              <a:bodyPr/>
              <a:lstStyle/>
              <a:p>
                <a:r>
                  <a:rPr lang="en-US">
                    <a:noFill/>
                  </a:rPr>
                  <a:t> </a:t>
                </a:r>
              </a:p>
            </p:txBody>
          </p:sp>
        </mc:Fallback>
      </mc:AlternateContent>
      <p:cxnSp>
        <p:nvCxnSpPr>
          <p:cNvPr id="12" name="Straight Arrow Connector 11">
            <a:extLst>
              <a:ext uri="{FF2B5EF4-FFF2-40B4-BE49-F238E27FC236}">
                <a16:creationId xmlns:a16="http://schemas.microsoft.com/office/drawing/2014/main" id="{9C0D38FF-B706-42B0-B2DE-D8F39A6081F7}"/>
              </a:ext>
            </a:extLst>
          </p:cNvPr>
          <p:cNvCxnSpPr/>
          <p:nvPr/>
        </p:nvCxnSpPr>
        <p:spPr>
          <a:xfrm flipV="1">
            <a:off x="10363200" y="2962532"/>
            <a:ext cx="1981200" cy="1571368"/>
          </a:xfrm>
          <a:prstGeom prst="straightConnector1">
            <a:avLst/>
          </a:prstGeom>
          <a:ln w="57150">
            <a:solidFill>
              <a:srgbClr val="CF3338"/>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EBF554A2-3444-4695-85F5-B674D830CF61}"/>
              </a:ext>
            </a:extLst>
          </p:cNvPr>
          <p:cNvCxnSpPr>
            <a:cxnSpLocks/>
          </p:cNvCxnSpPr>
          <p:nvPr/>
        </p:nvCxnSpPr>
        <p:spPr>
          <a:xfrm>
            <a:off x="10515600" y="6532771"/>
            <a:ext cx="2438400" cy="1219200"/>
          </a:xfrm>
          <a:prstGeom prst="straightConnector1">
            <a:avLst/>
          </a:prstGeom>
          <a:ln w="57150">
            <a:solidFill>
              <a:srgbClr val="CF3338"/>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41B59A8C-55A4-482E-931F-F6322670F192}"/>
              </a:ext>
            </a:extLst>
          </p:cNvPr>
          <p:cNvSpPr txBox="1"/>
          <p:nvPr/>
        </p:nvSpPr>
        <p:spPr>
          <a:xfrm>
            <a:off x="12429499" y="2168528"/>
            <a:ext cx="3733800" cy="1200329"/>
          </a:xfrm>
          <a:prstGeom prst="rect">
            <a:avLst/>
          </a:prstGeom>
          <a:noFill/>
        </p:spPr>
        <p:txBody>
          <a:bodyPr wrap="square" rtlCol="0">
            <a:spAutoFit/>
          </a:bodyPr>
          <a:lstStyle/>
          <a:p>
            <a:r>
              <a:rPr lang="en-US" sz="3600" dirty="0">
                <a:latin typeface="Gidole" panose="02000503000000000000" pitchFamily="2" charset="0"/>
              </a:rPr>
              <a:t>1 – confidence level (usually 5%)</a:t>
            </a:r>
          </a:p>
        </p:txBody>
      </p:sp>
      <p:sp>
        <p:nvSpPr>
          <p:cNvPr id="17" name="TextBox 16">
            <a:extLst>
              <a:ext uri="{FF2B5EF4-FFF2-40B4-BE49-F238E27FC236}">
                <a16:creationId xmlns:a16="http://schemas.microsoft.com/office/drawing/2014/main" id="{45E69D82-4855-4F3C-99FB-F7BBBF4BC244}"/>
              </a:ext>
            </a:extLst>
          </p:cNvPr>
          <p:cNvSpPr txBox="1"/>
          <p:nvPr/>
        </p:nvSpPr>
        <p:spPr>
          <a:xfrm>
            <a:off x="12954000" y="7691813"/>
            <a:ext cx="3733800" cy="1200329"/>
          </a:xfrm>
          <a:prstGeom prst="rect">
            <a:avLst/>
          </a:prstGeom>
          <a:noFill/>
        </p:spPr>
        <p:txBody>
          <a:bodyPr wrap="square" rtlCol="0">
            <a:spAutoFit/>
          </a:bodyPr>
          <a:lstStyle/>
          <a:p>
            <a:r>
              <a:rPr lang="en-US" sz="3600" dirty="0">
                <a:latin typeface="Gidole" panose="02000503000000000000" pitchFamily="2" charset="0"/>
              </a:rPr>
              <a:t>Number of groups compared</a:t>
            </a:r>
          </a:p>
        </p:txBody>
      </p:sp>
    </p:spTree>
    <p:extLst>
      <p:ext uri="{BB962C8B-B14F-4D97-AF65-F5344CB8AC3E}">
        <p14:creationId xmlns:p14="http://schemas.microsoft.com/office/powerpoint/2010/main" val="2287714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5" y="1720934"/>
            <a:ext cx="8239806" cy="2769989"/>
          </a:xfrm>
          <a:prstGeom prst="rect">
            <a:avLst/>
          </a:prstGeom>
        </p:spPr>
        <p:txBody>
          <a:bodyPr wrap="square" lIns="0" tIns="0" rIns="0" bIns="0" rtlCol="0" anchor="t">
            <a:spAutoFit/>
          </a:bodyPr>
          <a:lstStyle/>
          <a:p>
            <a:pPr marL="1028700" lvl="1" indent="-571500">
              <a:buFont typeface="Arial" panose="020B0604020202020204" pitchFamily="34" charset="0"/>
              <a:buChar char="•"/>
            </a:pPr>
            <a:r>
              <a:rPr lang="en-US" sz="3600" dirty="0">
                <a:latin typeface="Gidole" panose="020B0604020202020204" charset="0"/>
              </a:rPr>
              <a:t>Demo: </a:t>
            </a:r>
            <a:r>
              <a:rPr lang="en-US" sz="3600" dirty="0">
                <a:solidFill>
                  <a:srgbClr val="000000"/>
                </a:solidFill>
                <a:latin typeface="Roboto Mono" pitchFamily="2" charset="0"/>
                <a:ea typeface="Roboto Mono" pitchFamily="2" charset="0"/>
              </a:rPr>
              <a:t>abalone-anova.xlsx</a:t>
            </a:r>
          </a:p>
          <a:p>
            <a:pPr marL="1485900" lvl="2" indent="-571500">
              <a:buFont typeface="Arial" panose="020B0604020202020204" pitchFamily="34" charset="0"/>
              <a:buChar char="•"/>
            </a:pPr>
            <a:r>
              <a:rPr lang="en-US" sz="3600" dirty="0">
                <a:solidFill>
                  <a:srgbClr val="000000"/>
                </a:solidFill>
                <a:latin typeface="Gidole" panose="020B0604020202020204" charset="0"/>
                <a:ea typeface="Roboto Mono" pitchFamily="2" charset="0"/>
              </a:rPr>
              <a:t>What groups are different? (Pairwise t-tests)</a:t>
            </a:r>
          </a:p>
          <a:p>
            <a:pPr marL="1485900" lvl="2" indent="-571500">
              <a:buFont typeface="Arial" panose="020B0604020202020204" pitchFamily="34" charset="0"/>
              <a:buChar char="•"/>
            </a:pPr>
            <a:r>
              <a:rPr lang="en-US" sz="3600" dirty="0">
                <a:solidFill>
                  <a:srgbClr val="000000"/>
                </a:solidFill>
                <a:latin typeface="Gidole" panose="020B0604020202020204" charset="0"/>
                <a:ea typeface="Roboto Mono" pitchFamily="2" charset="0"/>
              </a:rPr>
              <a:t>How do we adjust for </a:t>
            </a:r>
            <a:r>
              <a:rPr lang="en-US" sz="3600" dirty="0" err="1">
                <a:solidFill>
                  <a:srgbClr val="000000"/>
                </a:solidFill>
                <a:latin typeface="Gidole" panose="020B0604020202020204" charset="0"/>
                <a:ea typeface="Roboto Mono" pitchFamily="2" charset="0"/>
              </a:rPr>
              <a:t>experimentwise</a:t>
            </a:r>
            <a:r>
              <a:rPr lang="en-US" sz="3600" dirty="0">
                <a:solidFill>
                  <a:srgbClr val="000000"/>
                </a:solidFill>
                <a:latin typeface="Gidole" panose="020B0604020202020204" charset="0"/>
                <a:ea typeface="Roboto Mono" pitchFamily="2" charset="0"/>
              </a:rPr>
              <a:t> error?</a:t>
            </a:r>
            <a:endParaRPr lang="en-US" sz="3600" dirty="0">
              <a:latin typeface="Gidole" panose="020B0604020202020204" charset="0"/>
            </a:endParaRPr>
          </a:p>
        </p:txBody>
      </p:sp>
    </p:spTree>
    <p:extLst>
      <p:ext uri="{BB962C8B-B14F-4D97-AF65-F5344CB8AC3E}">
        <p14:creationId xmlns:p14="http://schemas.microsoft.com/office/powerpoint/2010/main" val="14031657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sp>
        <p:nvSpPr>
          <p:cNvPr id="10" name="TextBox 10"/>
          <p:cNvSpPr txBox="1"/>
          <p:nvPr/>
        </p:nvSpPr>
        <p:spPr>
          <a:xfrm>
            <a:off x="1208995" y="1720934"/>
            <a:ext cx="8239806" cy="1661993"/>
          </a:xfrm>
          <a:prstGeom prst="rect">
            <a:avLst/>
          </a:prstGeom>
        </p:spPr>
        <p:txBody>
          <a:bodyPr wrap="square" lIns="0" tIns="0" rIns="0" bIns="0" rtlCol="0" anchor="t">
            <a:spAutoFit/>
          </a:bodyPr>
          <a:lstStyle/>
          <a:p>
            <a:pPr marL="1028700" lvl="1" indent="-571500">
              <a:buFont typeface="Arial" panose="020B0604020202020204" pitchFamily="34" charset="0"/>
              <a:buChar char="•"/>
            </a:pPr>
            <a:r>
              <a:rPr lang="en-US" sz="3600" dirty="0">
                <a:solidFill>
                  <a:srgbClr val="000000"/>
                </a:solidFill>
                <a:latin typeface="Roboto Mono" pitchFamily="2" charset="0"/>
                <a:ea typeface="Roboto Mono" pitchFamily="2" charset="0"/>
              </a:rPr>
              <a:t>iris.xlsx</a:t>
            </a:r>
          </a:p>
          <a:p>
            <a:pPr marL="1485900" lvl="2" indent="-571500">
              <a:buFont typeface="Arial" panose="020B0604020202020204" pitchFamily="34" charset="0"/>
              <a:buChar char="•"/>
            </a:pPr>
            <a:r>
              <a:rPr lang="en-US" sz="3600" dirty="0">
                <a:solidFill>
                  <a:srgbClr val="000000"/>
                </a:solidFill>
                <a:latin typeface="Gidole" panose="020B0604020202020204" charset="0"/>
                <a:ea typeface="Roboto Mono" pitchFamily="2" charset="0"/>
              </a:rPr>
              <a:t>Is there a significant difference across groups?</a:t>
            </a:r>
            <a:endParaRPr lang="en-US" sz="3600" dirty="0">
              <a:latin typeface="Gidole" panose="020B0604020202020204" charset="0"/>
            </a:endParaRPr>
          </a:p>
        </p:txBody>
      </p:sp>
    </p:spTree>
    <p:extLst>
      <p:ext uri="{BB962C8B-B14F-4D97-AF65-F5344CB8AC3E}">
        <p14:creationId xmlns:p14="http://schemas.microsoft.com/office/powerpoint/2010/main" val="11199935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0728361" y="2727361"/>
            <a:ext cx="7565692" cy="755358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4" name="Group 4"/>
          <p:cNvGrpSpPr/>
          <p:nvPr/>
        </p:nvGrpSpPr>
        <p:grpSpPr>
          <a:xfrm rot="-10800000">
            <a:off x="15566406" y="5573199"/>
            <a:ext cx="5443189" cy="471380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3D3935"/>
            </a:solidFill>
          </p:spPr>
        </p:sp>
      </p:grpSp>
      <p:sp>
        <p:nvSpPr>
          <p:cNvPr id="6" name="AutoShape 6"/>
          <p:cNvSpPr/>
          <p:nvPr/>
        </p:nvSpPr>
        <p:spPr>
          <a:xfrm>
            <a:off x="9144000" y="2143604"/>
            <a:ext cx="9466400" cy="56192"/>
          </a:xfrm>
          <a:prstGeom prst="rect">
            <a:avLst/>
          </a:prstGeom>
          <a:solidFill>
            <a:srgbClr val="000000"/>
          </a:solidFill>
        </p:spPr>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1028700" y="1028700"/>
            <a:ext cx="7567947" cy="2308324"/>
          </a:xfrm>
          <a:prstGeom prst="rect">
            <a:avLst/>
          </a:prstGeom>
        </p:spPr>
        <p:txBody>
          <a:bodyPr lIns="0" tIns="0" rIns="0" bIns="0" rtlCol="0" anchor="t">
            <a:spAutoFit/>
          </a:bodyPr>
          <a:lstStyle/>
          <a:p>
            <a:pPr>
              <a:lnSpc>
                <a:spcPts val="9000"/>
              </a:lnSpc>
            </a:pPr>
            <a:r>
              <a:rPr lang="en-US" sz="7500" spc="375">
                <a:solidFill>
                  <a:srgbClr val="000000"/>
                </a:solidFill>
                <a:latin typeface="League Spartan Bold"/>
              </a:rPr>
              <a:t>COURSE OBJECTIVES</a:t>
            </a:r>
            <a:endParaRPr lang="en-US" sz="7500" spc="375" dirty="0">
              <a:solidFill>
                <a:srgbClr val="000000"/>
              </a:solidFill>
              <a:latin typeface="League Spartan Bold"/>
            </a:endParaRPr>
          </a:p>
        </p:txBody>
      </p:sp>
      <p:sp>
        <p:nvSpPr>
          <p:cNvPr id="9" name="TextBox 9"/>
          <p:cNvSpPr txBox="1"/>
          <p:nvPr/>
        </p:nvSpPr>
        <p:spPr>
          <a:xfrm rot="-5400000">
            <a:off x="-436430" y="6800740"/>
            <a:ext cx="3650350" cy="1264770"/>
          </a:xfrm>
          <a:prstGeom prst="rect">
            <a:avLst/>
          </a:prstGeom>
        </p:spPr>
        <p:txBody>
          <a:bodyPr lIns="0" tIns="0" rIns="0" bIns="0" rtlCol="0" anchor="t">
            <a:spAutoFit/>
          </a:bodyPr>
          <a:lstStyle/>
          <a:p>
            <a:pPr>
              <a:lnSpc>
                <a:spcPts val="3359"/>
              </a:lnSpc>
            </a:pPr>
            <a:r>
              <a:rPr lang="en-US" sz="2400" spc="192" dirty="0">
                <a:solidFill>
                  <a:srgbClr val="000000"/>
                </a:solidFill>
                <a:latin typeface="Gidole"/>
              </a:rPr>
              <a:t>Intermediate Excel Statistics for Business Analytics</a:t>
            </a:r>
          </a:p>
        </p:txBody>
      </p:sp>
      <p:sp>
        <p:nvSpPr>
          <p:cNvPr id="10" name="TextBox 10"/>
          <p:cNvSpPr txBox="1"/>
          <p:nvPr/>
        </p:nvSpPr>
        <p:spPr>
          <a:xfrm>
            <a:off x="3420038" y="3316520"/>
            <a:ext cx="5905084" cy="7269939"/>
          </a:xfrm>
          <a:prstGeom prst="rect">
            <a:avLst/>
          </a:prstGeom>
        </p:spPr>
        <p:txBody>
          <a:bodyPr lIns="0" tIns="0" rIns="0" bIns="0" rtlCol="0" anchor="t">
            <a:spAutoFit/>
          </a:bodyPr>
          <a:lstStyle/>
          <a:p>
            <a:pPr marL="457200" indent="-457200">
              <a:lnSpc>
                <a:spcPts val="3750"/>
              </a:lnSpc>
              <a:buFont typeface="Arial" panose="020B0604020202020204" pitchFamily="34" charset="0"/>
              <a:buChar char="•"/>
            </a:pPr>
            <a:r>
              <a:rPr lang="en-US" sz="3200" spc="30" dirty="0">
                <a:solidFill>
                  <a:srgbClr val="000000"/>
                </a:solidFill>
                <a:latin typeface="Gidole"/>
              </a:rPr>
              <a:t>Test for differences across multiple groups and at multiple points in time</a:t>
            </a:r>
          </a:p>
          <a:p>
            <a:pPr>
              <a:lnSpc>
                <a:spcPts val="3750"/>
              </a:lnSpc>
            </a:pPr>
            <a:endParaRPr lang="en-US" sz="3200" spc="30" dirty="0">
              <a:solidFill>
                <a:srgbClr val="000000"/>
              </a:solidFill>
              <a:latin typeface="Gidole"/>
            </a:endParaRPr>
          </a:p>
          <a:p>
            <a:pPr marL="457200" indent="-457200">
              <a:lnSpc>
                <a:spcPts val="3750"/>
              </a:lnSpc>
              <a:buFont typeface="Arial" panose="020B0604020202020204" pitchFamily="34" charset="0"/>
              <a:buChar char="•"/>
            </a:pPr>
            <a:r>
              <a:rPr lang="en-US" sz="3200" spc="30" dirty="0">
                <a:solidFill>
                  <a:srgbClr val="000000"/>
                </a:solidFill>
                <a:latin typeface="Gidole"/>
              </a:rPr>
              <a:t>Model a causal relationship between two variables</a:t>
            </a:r>
          </a:p>
          <a:p>
            <a:pPr>
              <a:lnSpc>
                <a:spcPts val="3750"/>
              </a:lnSpc>
            </a:pPr>
            <a:endParaRPr lang="en-US" sz="3200" spc="30" dirty="0">
              <a:solidFill>
                <a:srgbClr val="000000"/>
              </a:solidFill>
              <a:latin typeface="Gidole"/>
            </a:endParaRPr>
          </a:p>
          <a:p>
            <a:pPr marL="457200" indent="-457200">
              <a:lnSpc>
                <a:spcPts val="3750"/>
              </a:lnSpc>
              <a:buFont typeface="Arial" panose="020B0604020202020204" pitchFamily="34" charset="0"/>
              <a:buChar char="•"/>
            </a:pPr>
            <a:r>
              <a:rPr lang="en-US" sz="3200" spc="30" dirty="0">
                <a:solidFill>
                  <a:srgbClr val="000000"/>
                </a:solidFill>
                <a:latin typeface="Gidole"/>
              </a:rPr>
              <a:t>Make graphical representations of one or more variables</a:t>
            </a:r>
          </a:p>
          <a:p>
            <a:pPr>
              <a:lnSpc>
                <a:spcPts val="3750"/>
              </a:lnSpc>
            </a:pPr>
            <a:endParaRPr lang="en-US" sz="3200" spc="30" dirty="0">
              <a:solidFill>
                <a:srgbClr val="000000"/>
              </a:solidFill>
              <a:latin typeface="Gidole"/>
            </a:endParaRPr>
          </a:p>
          <a:p>
            <a:pPr marL="457200" indent="-457200">
              <a:lnSpc>
                <a:spcPts val="3750"/>
              </a:lnSpc>
              <a:buFont typeface="Arial" panose="020B0604020202020204" pitchFamily="34" charset="0"/>
              <a:buChar char="•"/>
            </a:pPr>
            <a:r>
              <a:rPr lang="en-US" sz="3200" spc="30" dirty="0">
                <a:solidFill>
                  <a:srgbClr val="000000"/>
                </a:solidFill>
                <a:latin typeface="Gidole"/>
              </a:rPr>
              <a:t>Make compelling business recommendations using inferential statistics</a:t>
            </a:r>
          </a:p>
          <a:p>
            <a:pPr>
              <a:lnSpc>
                <a:spcPts val="3750"/>
              </a:lnSpc>
            </a:pPr>
            <a:endParaRPr lang="en-US" sz="3000" spc="30" dirty="0">
              <a:solidFill>
                <a:srgbClr val="000000"/>
              </a:solidFill>
              <a:latin typeface="Gidole"/>
            </a:endParaRPr>
          </a:p>
          <a:p>
            <a:pPr>
              <a:lnSpc>
                <a:spcPts val="3750"/>
              </a:lnSpc>
            </a:pPr>
            <a:endParaRPr lang="en-US" sz="3000" spc="30" dirty="0">
              <a:solidFill>
                <a:srgbClr val="000000"/>
              </a:solidFill>
              <a:latin typeface="Gidole"/>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1095300"/>
          </a:xfrm>
          <a:prstGeom prst="rect">
            <a:avLst/>
          </a:prstGeom>
        </p:spPr>
        <p:txBody>
          <a:bodyPr lIns="0" tIns="0" rIns="0" bIns="0" rtlCol="0" anchor="t">
            <a:spAutoFit/>
          </a:bodyPr>
          <a:lstStyle/>
          <a:p>
            <a:pPr algn="r">
              <a:lnSpc>
                <a:spcPts val="9100"/>
              </a:lnSpc>
            </a:pPr>
            <a:r>
              <a:rPr lang="en-US" sz="6500" spc="195" dirty="0">
                <a:solidFill>
                  <a:srgbClr val="F2F0F4"/>
                </a:solidFill>
                <a:latin typeface="League Spartan Italics"/>
              </a:rPr>
              <a:t>The infant becomes the snail</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228600" y="3848100"/>
            <a:ext cx="8153400" cy="1754326"/>
          </a:xfrm>
          <a:prstGeom prst="rect">
            <a:avLst/>
          </a:prstGeom>
          <a:noFill/>
        </p:spPr>
        <p:txBody>
          <a:bodyPr wrap="square" rtlCol="0">
            <a:spAutoFit/>
          </a:bodyPr>
          <a:lstStyle/>
          <a:p>
            <a:pPr marL="571500" indent="-571500">
              <a:buFont typeface="Arial" panose="020B0604020202020204" pitchFamily="34" charset="0"/>
              <a:buChar char="•"/>
            </a:pPr>
            <a:r>
              <a:rPr lang="en-US" sz="3600" dirty="0">
                <a:latin typeface="Gidole" panose="020B0604020202020204" charset="0"/>
              </a:rPr>
              <a:t>How do we measure differences in time across </a:t>
            </a:r>
            <a:r>
              <a:rPr lang="en-US" sz="3600" i="1" dirty="0">
                <a:latin typeface="Gidole" panose="020B0604020202020204" charset="0"/>
              </a:rPr>
              <a:t>same </a:t>
            </a:r>
            <a:r>
              <a:rPr lang="en-US" sz="3600" dirty="0">
                <a:latin typeface="Gidole" panose="020B0604020202020204" charset="0"/>
              </a:rPr>
              <a:t>individuals?</a:t>
            </a:r>
          </a:p>
          <a:p>
            <a:pPr marL="1028700" lvl="1" indent="-571500">
              <a:buFont typeface="Arial" panose="020B0604020202020204" pitchFamily="34" charset="0"/>
              <a:buChar char="•"/>
            </a:pPr>
            <a:r>
              <a:rPr lang="en-US" sz="3600" i="1" dirty="0">
                <a:latin typeface="Gidole" panose="020B0604020202020204" charset="0"/>
              </a:rPr>
              <a:t>Repeated measures</a:t>
            </a:r>
          </a:p>
        </p:txBody>
      </p:sp>
    </p:spTree>
    <p:extLst>
      <p:ext uri="{BB962C8B-B14F-4D97-AF65-F5344CB8AC3E}">
        <p14:creationId xmlns:p14="http://schemas.microsoft.com/office/powerpoint/2010/main" val="280313007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a:off x="-100401" y="5129474"/>
            <a:ext cx="18485333" cy="5157526"/>
          </a:xfrm>
          <a:prstGeom prst="rect">
            <a:avLst/>
          </a:prstGeom>
          <a:solidFill>
            <a:srgbClr val="CF3338"/>
          </a:solidFill>
        </p:spPr>
      </p:sp>
      <p:grpSp>
        <p:nvGrpSpPr>
          <p:cNvPr id="4" name="Group 4"/>
          <p:cNvGrpSpPr/>
          <p:nvPr/>
        </p:nvGrpSpPr>
        <p:grpSpPr>
          <a:xfrm>
            <a:off x="-121817" y="2733413"/>
            <a:ext cx="7565692" cy="7553587"/>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3031757" y="5143500"/>
            <a:ext cx="6063514" cy="5251003"/>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9071302" y="264557"/>
            <a:ext cx="8187998" cy="3462486"/>
          </a:xfrm>
          <a:prstGeom prst="rect">
            <a:avLst/>
          </a:prstGeom>
        </p:spPr>
        <p:txBody>
          <a:bodyPr lIns="0" tIns="0" rIns="0" bIns="0" rtlCol="0" anchor="t">
            <a:spAutoFit/>
          </a:bodyPr>
          <a:lstStyle/>
          <a:p>
            <a:pPr algn="r">
              <a:lnSpc>
                <a:spcPts val="9000"/>
              </a:lnSpc>
            </a:pPr>
            <a:r>
              <a:rPr lang="en-US" sz="7500" spc="375" dirty="0">
                <a:solidFill>
                  <a:srgbClr val="000000"/>
                </a:solidFill>
                <a:latin typeface="League Spartan Bold"/>
              </a:rPr>
              <a:t>PAIRED SAMPLE T-TEST</a:t>
            </a:r>
          </a:p>
        </p:txBody>
      </p:sp>
      <p:pic>
        <p:nvPicPr>
          <p:cNvPr id="3074" name="Picture 2" descr="Brown Shoes, Lace-Up Shoes, Brown Leather Shoes">
            <a:extLst>
              <a:ext uri="{FF2B5EF4-FFF2-40B4-BE49-F238E27FC236}">
                <a16:creationId xmlns:a16="http://schemas.microsoft.com/office/drawing/2014/main" id="{ED781781-AF18-460F-A039-2AF42C318CF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11" y="-114300"/>
            <a:ext cx="7886700" cy="5257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74381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5621294" cy="1154162"/>
          </a:xfrm>
          <a:prstGeom prst="rect">
            <a:avLst/>
          </a:prstGeom>
        </p:spPr>
        <p:txBody>
          <a:bodyPr wrap="square" lIns="0" tIns="0" rIns="0" bIns="0" rtlCol="0" anchor="t">
            <a:spAutoFit/>
          </a:bodyPr>
          <a:lstStyle/>
          <a:p>
            <a:pPr algn="ctr">
              <a:lnSpc>
                <a:spcPts val="9000"/>
              </a:lnSpc>
            </a:pPr>
            <a:r>
              <a:rPr lang="en-US" sz="7500" spc="375" dirty="0">
                <a:solidFill>
                  <a:srgbClr val="000000"/>
                </a:solidFill>
                <a:latin typeface="League Spartan Bold"/>
              </a:rPr>
              <a:t>ASSUMPTIONS</a:t>
            </a:r>
          </a:p>
        </p:txBody>
      </p:sp>
      <p:sp>
        <p:nvSpPr>
          <p:cNvPr id="7" name="TextBox 6">
            <a:extLst>
              <a:ext uri="{FF2B5EF4-FFF2-40B4-BE49-F238E27FC236}">
                <a16:creationId xmlns:a16="http://schemas.microsoft.com/office/drawing/2014/main" id="{DB5DC7EB-69BF-4559-8965-E6F17B0F4816}"/>
              </a:ext>
            </a:extLst>
          </p:cNvPr>
          <p:cNvSpPr txBox="1"/>
          <p:nvPr/>
        </p:nvSpPr>
        <p:spPr>
          <a:xfrm>
            <a:off x="2209800" y="2705100"/>
            <a:ext cx="14935200" cy="1569660"/>
          </a:xfrm>
          <a:prstGeom prst="rect">
            <a:avLst/>
          </a:prstGeom>
          <a:noFill/>
        </p:spPr>
        <p:txBody>
          <a:bodyPr wrap="square" rtlCol="0">
            <a:spAutoFit/>
          </a:bodyPr>
          <a:lstStyle/>
          <a:p>
            <a:pPr marL="742950" indent="-742950">
              <a:buAutoNum type="arabicPeriod"/>
            </a:pPr>
            <a:r>
              <a:rPr lang="en-US" sz="4800" dirty="0">
                <a:latin typeface="Gidole" panose="02000503000000000000" pitchFamily="2" charset="0"/>
              </a:rPr>
              <a:t>The data is paired</a:t>
            </a:r>
          </a:p>
          <a:p>
            <a:pPr marL="742950" indent="-742950">
              <a:buAutoNum type="arabicPeriod"/>
            </a:pPr>
            <a:r>
              <a:rPr lang="en-US" sz="4800" dirty="0">
                <a:latin typeface="Gidole" panose="02000503000000000000" pitchFamily="2" charset="0"/>
              </a:rPr>
              <a:t>Normality at each time point</a:t>
            </a:r>
          </a:p>
        </p:txBody>
      </p:sp>
    </p:spTree>
    <p:extLst>
      <p:ext uri="{BB962C8B-B14F-4D97-AF65-F5344CB8AC3E}">
        <p14:creationId xmlns:p14="http://schemas.microsoft.com/office/powerpoint/2010/main" val="243791960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5621294" cy="1154162"/>
          </a:xfrm>
          <a:prstGeom prst="rect">
            <a:avLst/>
          </a:prstGeom>
        </p:spPr>
        <p:txBody>
          <a:bodyPr wrap="square" lIns="0" tIns="0" rIns="0" bIns="0" rtlCol="0" anchor="t">
            <a:spAutoFit/>
          </a:bodyPr>
          <a:lstStyle/>
          <a:p>
            <a:pPr algn="ctr">
              <a:lnSpc>
                <a:spcPts val="9000"/>
              </a:lnSpc>
            </a:pPr>
            <a:r>
              <a:rPr lang="en-US" sz="7500" spc="375" dirty="0">
                <a:solidFill>
                  <a:srgbClr val="000000"/>
                </a:solidFill>
                <a:latin typeface="League Spartan Bold"/>
              </a:rPr>
              <a:t>HYPOTHESES</a:t>
            </a:r>
          </a:p>
        </p:txBody>
      </p:sp>
      <p:sp>
        <p:nvSpPr>
          <p:cNvPr id="7" name="TextBox 6">
            <a:extLst>
              <a:ext uri="{FF2B5EF4-FFF2-40B4-BE49-F238E27FC236}">
                <a16:creationId xmlns:a16="http://schemas.microsoft.com/office/drawing/2014/main" id="{DB5DC7EB-69BF-4559-8965-E6F17B0F4816}"/>
              </a:ext>
            </a:extLst>
          </p:cNvPr>
          <p:cNvSpPr txBox="1"/>
          <p:nvPr/>
        </p:nvSpPr>
        <p:spPr>
          <a:xfrm>
            <a:off x="2209800" y="2705100"/>
            <a:ext cx="14935200" cy="1569660"/>
          </a:xfrm>
          <a:prstGeom prst="rect">
            <a:avLst/>
          </a:prstGeom>
          <a:noFill/>
        </p:spPr>
        <p:txBody>
          <a:bodyPr wrap="square" rtlCol="0">
            <a:spAutoFit/>
          </a:bodyPr>
          <a:lstStyle/>
          <a:p>
            <a:r>
              <a:rPr lang="en-US" sz="4800" dirty="0">
                <a:latin typeface="Gidole" panose="02000503000000000000" pitchFamily="2" charset="0"/>
              </a:rPr>
              <a:t>Ho: No difference on average between time 1 and time 2</a:t>
            </a:r>
          </a:p>
          <a:p>
            <a:r>
              <a:rPr lang="en-US" sz="4800" dirty="0">
                <a:latin typeface="Gidole" panose="02000503000000000000" pitchFamily="2" charset="0"/>
              </a:rPr>
              <a:t>Ha: A difference on average between time 1 and time 2</a:t>
            </a:r>
          </a:p>
        </p:txBody>
      </p:sp>
    </p:spTree>
    <p:extLst>
      <p:ext uri="{BB962C8B-B14F-4D97-AF65-F5344CB8AC3E}">
        <p14:creationId xmlns:p14="http://schemas.microsoft.com/office/powerpoint/2010/main" val="176357729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5" y="1720934"/>
            <a:ext cx="8239806" cy="1661993"/>
          </a:xfrm>
          <a:prstGeom prst="rect">
            <a:avLst/>
          </a:prstGeom>
        </p:spPr>
        <p:txBody>
          <a:bodyPr wrap="square" lIns="0" tIns="0" rIns="0" bIns="0" rtlCol="0" anchor="t">
            <a:spAutoFit/>
          </a:bodyPr>
          <a:lstStyle/>
          <a:p>
            <a:pPr marL="1028700" lvl="1" indent="-571500">
              <a:buFont typeface="Arial" panose="020B0604020202020204" pitchFamily="34" charset="0"/>
              <a:buChar char="•"/>
            </a:pPr>
            <a:r>
              <a:rPr lang="en-US" sz="3600" dirty="0">
                <a:latin typeface="Gidole" panose="020B0604020202020204" charset="0"/>
              </a:rPr>
              <a:t>Demo: </a:t>
            </a:r>
            <a:r>
              <a:rPr lang="en-US" sz="3600" dirty="0">
                <a:solidFill>
                  <a:srgbClr val="000000"/>
                </a:solidFill>
                <a:latin typeface="Roboto Mono" pitchFamily="2" charset="0"/>
                <a:ea typeface="Roboto Mono" pitchFamily="2" charset="0"/>
              </a:rPr>
              <a:t>bp.xlsx</a:t>
            </a:r>
          </a:p>
          <a:p>
            <a:pPr marL="1485900" lvl="2" indent="-571500">
              <a:buFont typeface="Arial" panose="020B0604020202020204" pitchFamily="34" charset="0"/>
              <a:buChar char="•"/>
            </a:pPr>
            <a:r>
              <a:rPr lang="en-US" sz="3600" dirty="0">
                <a:solidFill>
                  <a:srgbClr val="000000"/>
                </a:solidFill>
                <a:latin typeface="Gidole" panose="020B0604020202020204" charset="0"/>
                <a:ea typeface="Roboto Mono" pitchFamily="2" charset="0"/>
              </a:rPr>
              <a:t>Is there a difference after the intervention?</a:t>
            </a:r>
            <a:endParaRPr lang="en-US" sz="3600" dirty="0">
              <a:latin typeface="Gidole" panose="020B0604020202020204" charset="0"/>
            </a:endParaRPr>
          </a:p>
        </p:txBody>
      </p:sp>
    </p:spTree>
    <p:extLst>
      <p:ext uri="{BB962C8B-B14F-4D97-AF65-F5344CB8AC3E}">
        <p14:creationId xmlns:p14="http://schemas.microsoft.com/office/powerpoint/2010/main" val="316989313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sp>
        <p:nvSpPr>
          <p:cNvPr id="10" name="TextBox 10"/>
          <p:cNvSpPr txBox="1"/>
          <p:nvPr/>
        </p:nvSpPr>
        <p:spPr>
          <a:xfrm>
            <a:off x="1208995" y="1720934"/>
            <a:ext cx="8239806" cy="1661993"/>
          </a:xfrm>
          <a:prstGeom prst="rect">
            <a:avLst/>
          </a:prstGeom>
        </p:spPr>
        <p:txBody>
          <a:bodyPr wrap="square" lIns="0" tIns="0" rIns="0" bIns="0" rtlCol="0" anchor="t">
            <a:spAutoFit/>
          </a:bodyPr>
          <a:lstStyle/>
          <a:p>
            <a:pPr marL="1028700" lvl="1" indent="-571500">
              <a:buFont typeface="Arial" panose="020B0604020202020204" pitchFamily="34" charset="0"/>
              <a:buChar char="•"/>
            </a:pPr>
            <a:r>
              <a:rPr lang="en-US" sz="3600" dirty="0">
                <a:latin typeface="Gidole" panose="020B0604020202020204" charset="0"/>
              </a:rPr>
              <a:t>Demo: </a:t>
            </a:r>
            <a:r>
              <a:rPr lang="en-US" sz="3600" dirty="0">
                <a:solidFill>
                  <a:srgbClr val="000000"/>
                </a:solidFill>
                <a:latin typeface="Roboto Mono" pitchFamily="2" charset="0"/>
                <a:ea typeface="Roboto Mono" pitchFamily="2" charset="0"/>
              </a:rPr>
              <a:t>tomography.xlsx</a:t>
            </a:r>
          </a:p>
          <a:p>
            <a:pPr marL="1485900" lvl="2" indent="-571500">
              <a:buFont typeface="Arial" panose="020B0604020202020204" pitchFamily="34" charset="0"/>
              <a:buChar char="•"/>
            </a:pPr>
            <a:r>
              <a:rPr lang="en-US" sz="3600" dirty="0">
                <a:solidFill>
                  <a:srgbClr val="000000"/>
                </a:solidFill>
                <a:latin typeface="Gidole" panose="020B0604020202020204" charset="0"/>
                <a:ea typeface="Roboto Mono" pitchFamily="2" charset="0"/>
              </a:rPr>
              <a:t>Is there a difference after the intervention?</a:t>
            </a:r>
            <a:endParaRPr lang="en-US" sz="3600" dirty="0">
              <a:latin typeface="Gidole" panose="020B0604020202020204" charset="0"/>
            </a:endParaRPr>
          </a:p>
        </p:txBody>
      </p:sp>
    </p:spTree>
    <p:extLst>
      <p:ext uri="{BB962C8B-B14F-4D97-AF65-F5344CB8AC3E}">
        <p14:creationId xmlns:p14="http://schemas.microsoft.com/office/powerpoint/2010/main" val="57270543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sp>
        <p:nvSpPr>
          <p:cNvPr id="10" name="TextBox 10"/>
          <p:cNvSpPr txBox="1"/>
          <p:nvPr/>
        </p:nvSpPr>
        <p:spPr>
          <a:xfrm>
            <a:off x="1208995" y="1720934"/>
            <a:ext cx="8239806" cy="1107996"/>
          </a:xfrm>
          <a:prstGeom prst="rect">
            <a:avLst/>
          </a:prstGeom>
        </p:spPr>
        <p:txBody>
          <a:bodyPr wrap="square" lIns="0" tIns="0" rIns="0" bIns="0" rtlCol="0" anchor="t">
            <a:spAutoFit/>
          </a:bodyPr>
          <a:lstStyle/>
          <a:p>
            <a:pPr marL="1028700" lvl="1" indent="-571500">
              <a:buFont typeface="Arial" panose="020B0604020202020204" pitchFamily="34" charset="0"/>
              <a:buChar char="•"/>
            </a:pPr>
            <a:r>
              <a:rPr lang="en-US" sz="3600" dirty="0">
                <a:latin typeface="Gidole" panose="020B0604020202020204" charset="0"/>
              </a:rPr>
              <a:t>Congratulations on replicating a research study!</a:t>
            </a:r>
          </a:p>
        </p:txBody>
      </p:sp>
      <p:pic>
        <p:nvPicPr>
          <p:cNvPr id="4098" name="Picture 2">
            <a:extLst>
              <a:ext uri="{FF2B5EF4-FFF2-40B4-BE49-F238E27FC236}">
                <a16:creationId xmlns:a16="http://schemas.microsoft.com/office/drawing/2014/main" id="{77362389-C602-434C-9F37-EC7A4D76102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0" y="3467100"/>
            <a:ext cx="15240000" cy="2790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873136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a:off x="-100401" y="5129474"/>
            <a:ext cx="18485333" cy="5157526"/>
          </a:xfrm>
          <a:prstGeom prst="rect">
            <a:avLst/>
          </a:prstGeom>
          <a:solidFill>
            <a:srgbClr val="CF3338"/>
          </a:solidFill>
        </p:spPr>
      </p:sp>
      <p:grpSp>
        <p:nvGrpSpPr>
          <p:cNvPr id="4" name="Group 4"/>
          <p:cNvGrpSpPr/>
          <p:nvPr/>
        </p:nvGrpSpPr>
        <p:grpSpPr>
          <a:xfrm>
            <a:off x="-121817" y="2733413"/>
            <a:ext cx="7565692" cy="7553587"/>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3031757" y="5143500"/>
            <a:ext cx="6063514" cy="5251003"/>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9071302" y="264557"/>
            <a:ext cx="8187998" cy="4616648"/>
          </a:xfrm>
          <a:prstGeom prst="rect">
            <a:avLst/>
          </a:prstGeom>
        </p:spPr>
        <p:txBody>
          <a:bodyPr lIns="0" tIns="0" rIns="0" bIns="0" rtlCol="0" anchor="t">
            <a:spAutoFit/>
          </a:bodyPr>
          <a:lstStyle/>
          <a:p>
            <a:pPr algn="r">
              <a:lnSpc>
                <a:spcPts val="9000"/>
              </a:lnSpc>
            </a:pPr>
            <a:r>
              <a:rPr lang="en-US" sz="7500" spc="375" dirty="0">
                <a:solidFill>
                  <a:srgbClr val="000000"/>
                </a:solidFill>
                <a:latin typeface="League Spartan Bold"/>
              </a:rPr>
              <a:t>PARAMETRIC AND NON-PARAMETRIC TESTS</a:t>
            </a:r>
          </a:p>
        </p:txBody>
      </p:sp>
      <p:pic>
        <p:nvPicPr>
          <p:cNvPr id="5122" name="Picture 2" descr="Mountain, Rock, Landscape, Peak, Summit, Mountain Top">
            <a:extLst>
              <a:ext uri="{FF2B5EF4-FFF2-40B4-BE49-F238E27FC236}">
                <a16:creationId xmlns:a16="http://schemas.microsoft.com/office/drawing/2014/main" id="{571B2F14-1D30-4449-BAB6-AA8228D176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
            <a:ext cx="7703214"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766286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5" y="1720934"/>
            <a:ext cx="8239806" cy="2769989"/>
          </a:xfrm>
          <a:prstGeom prst="rect">
            <a:avLst/>
          </a:prstGeom>
        </p:spPr>
        <p:txBody>
          <a:bodyPr wrap="square" lIns="0" tIns="0" rIns="0" bIns="0" rtlCol="0" anchor="t">
            <a:spAutoFit/>
          </a:bodyPr>
          <a:lstStyle/>
          <a:p>
            <a:pPr marL="1028700" lvl="1" indent="-571500">
              <a:buFont typeface="Arial" panose="020B0604020202020204" pitchFamily="34" charset="0"/>
              <a:buChar char="•"/>
            </a:pPr>
            <a:r>
              <a:rPr lang="en-US" sz="3600" dirty="0">
                <a:latin typeface="Gidole" panose="020B0604020202020204" charset="0"/>
              </a:rPr>
              <a:t>Demo: </a:t>
            </a:r>
            <a:r>
              <a:rPr lang="en-US" sz="3600" dirty="0">
                <a:solidFill>
                  <a:srgbClr val="000000"/>
                </a:solidFill>
                <a:latin typeface="Roboto Mono" pitchFamily="2" charset="0"/>
                <a:ea typeface="Roboto Mono" pitchFamily="2" charset="0"/>
              </a:rPr>
              <a:t>cortisol.xlsx</a:t>
            </a:r>
          </a:p>
          <a:p>
            <a:pPr marL="1485900" lvl="2" indent="-571500">
              <a:buFont typeface="Arial" panose="020B0604020202020204" pitchFamily="34" charset="0"/>
              <a:buChar char="•"/>
            </a:pPr>
            <a:r>
              <a:rPr lang="en-US" sz="3600" dirty="0">
                <a:solidFill>
                  <a:srgbClr val="000000"/>
                </a:solidFill>
                <a:latin typeface="Gidole" panose="020B0604020202020204" charset="0"/>
                <a:ea typeface="Roboto Mono" pitchFamily="2" charset="0"/>
              </a:rPr>
              <a:t>Is there a difference in morning versus evening doses?</a:t>
            </a:r>
          </a:p>
          <a:p>
            <a:pPr marL="1943100" lvl="3" indent="-571500">
              <a:buFont typeface="Arial" panose="020B0604020202020204" pitchFamily="34" charset="0"/>
              <a:buChar char="•"/>
            </a:pPr>
            <a:r>
              <a:rPr lang="en-US" sz="3600" i="1" dirty="0">
                <a:latin typeface="Gidole" panose="020B0604020202020204" charset="0"/>
              </a:rPr>
              <a:t>Check the normality assumption!</a:t>
            </a:r>
          </a:p>
          <a:p>
            <a:pPr marL="1943100" lvl="3" indent="-571500">
              <a:buFont typeface="Arial" panose="020B0604020202020204" pitchFamily="34" charset="0"/>
              <a:buChar char="•"/>
            </a:pPr>
            <a:r>
              <a:rPr lang="en-US" sz="3600" dirty="0">
                <a:latin typeface="Gidole" panose="020B0604020202020204" charset="0"/>
              </a:rPr>
              <a:t>Wilcoxon signed-rank test</a:t>
            </a:r>
          </a:p>
        </p:txBody>
      </p:sp>
    </p:spTree>
    <p:extLst>
      <p:ext uri="{BB962C8B-B14F-4D97-AF65-F5344CB8AC3E}">
        <p14:creationId xmlns:p14="http://schemas.microsoft.com/office/powerpoint/2010/main" val="396019298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128118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WHAT JUST HAPPENED?</a:t>
            </a:r>
          </a:p>
        </p:txBody>
      </p:sp>
      <p:graphicFrame>
        <p:nvGraphicFramePr>
          <p:cNvPr id="4" name="Table 4">
            <a:extLst>
              <a:ext uri="{FF2B5EF4-FFF2-40B4-BE49-F238E27FC236}">
                <a16:creationId xmlns:a16="http://schemas.microsoft.com/office/drawing/2014/main" id="{412DF7EF-F085-40E4-8F65-390A5A31A11B}"/>
              </a:ext>
            </a:extLst>
          </p:cNvPr>
          <p:cNvGraphicFramePr>
            <a:graphicFrameLocks noGrp="1"/>
          </p:cNvGraphicFramePr>
          <p:nvPr>
            <p:extLst>
              <p:ext uri="{D42A27DB-BD31-4B8C-83A1-F6EECF244321}">
                <p14:modId xmlns:p14="http://schemas.microsoft.com/office/powerpoint/2010/main" val="1052576121"/>
              </p:ext>
            </p:extLst>
          </p:nvPr>
        </p:nvGraphicFramePr>
        <p:xfrm>
          <a:off x="3048000" y="2857500"/>
          <a:ext cx="12192000" cy="5181600"/>
        </p:xfrm>
        <a:graphic>
          <a:graphicData uri="http://schemas.openxmlformats.org/drawingml/2006/table">
            <a:tbl>
              <a:tblPr firstRow="1" bandRow="1">
                <a:tableStyleId>{21E4AEA4-8DFA-4A89-87EB-49C32662AFE0}</a:tableStyleId>
              </a:tblPr>
              <a:tblGrid>
                <a:gridCol w="6096000">
                  <a:extLst>
                    <a:ext uri="{9D8B030D-6E8A-4147-A177-3AD203B41FA5}">
                      <a16:colId xmlns:a16="http://schemas.microsoft.com/office/drawing/2014/main" val="1509198100"/>
                    </a:ext>
                  </a:extLst>
                </a:gridCol>
                <a:gridCol w="6096000">
                  <a:extLst>
                    <a:ext uri="{9D8B030D-6E8A-4147-A177-3AD203B41FA5}">
                      <a16:colId xmlns:a16="http://schemas.microsoft.com/office/drawing/2014/main" val="389150248"/>
                    </a:ext>
                  </a:extLst>
                </a:gridCol>
              </a:tblGrid>
              <a:tr h="1295400">
                <a:tc>
                  <a:txBody>
                    <a:bodyPr/>
                    <a:lstStyle/>
                    <a:p>
                      <a:pPr algn="ctr">
                        <a:lnSpc>
                          <a:spcPct val="100000"/>
                        </a:lnSpc>
                      </a:pPr>
                      <a:r>
                        <a:rPr lang="en-US" sz="4400" dirty="0">
                          <a:latin typeface="Gidole" panose="02000503000000000000" pitchFamily="2" charset="0"/>
                        </a:rPr>
                        <a:t>Parametric</a:t>
                      </a:r>
                    </a:p>
                  </a:txBody>
                  <a:tcPr anchor="ctr"/>
                </a:tc>
                <a:tc>
                  <a:txBody>
                    <a:bodyPr/>
                    <a:lstStyle/>
                    <a:p>
                      <a:pPr algn="ctr"/>
                      <a:r>
                        <a:rPr lang="en-US" sz="4400" dirty="0">
                          <a:latin typeface="Gidole" panose="02000503000000000000" pitchFamily="2" charset="0"/>
                        </a:rPr>
                        <a:t>Non-parametric</a:t>
                      </a:r>
                      <a:endParaRPr lang="en-US" sz="4400" dirty="0"/>
                    </a:p>
                  </a:txBody>
                  <a:tcPr anchor="ctr"/>
                </a:tc>
                <a:extLst>
                  <a:ext uri="{0D108BD9-81ED-4DB2-BD59-A6C34878D82A}">
                    <a16:rowId xmlns:a16="http://schemas.microsoft.com/office/drawing/2014/main" val="452871791"/>
                  </a:ext>
                </a:extLst>
              </a:tr>
              <a:tr h="1295400">
                <a:tc>
                  <a:txBody>
                    <a:bodyPr/>
                    <a:lstStyle/>
                    <a:p>
                      <a:pPr algn="l"/>
                      <a:r>
                        <a:rPr lang="en-US" sz="2400" dirty="0">
                          <a:solidFill>
                            <a:schemeClr val="tx1">
                              <a:lumMod val="95000"/>
                              <a:lumOff val="5000"/>
                            </a:schemeClr>
                          </a:solidFill>
                          <a:latin typeface="Gidole" panose="02000503000000000000" pitchFamily="2" charset="0"/>
                        </a:rPr>
                        <a:t>Assumptions are made about the population </a:t>
                      </a:r>
                      <a:r>
                        <a:rPr lang="en-US" sz="2400" i="1" dirty="0">
                          <a:solidFill>
                            <a:schemeClr val="tx1">
                              <a:lumMod val="95000"/>
                              <a:lumOff val="5000"/>
                            </a:schemeClr>
                          </a:solidFill>
                          <a:latin typeface="Gidole" panose="02000503000000000000" pitchFamily="2" charset="0"/>
                        </a:rPr>
                        <a:t>parameters</a:t>
                      </a:r>
                      <a:endParaRPr lang="en-US" sz="2400" dirty="0">
                        <a:solidFill>
                          <a:schemeClr val="tx1">
                            <a:lumMod val="95000"/>
                            <a:lumOff val="5000"/>
                          </a:schemeClr>
                        </a:solidFill>
                        <a:latin typeface="Gidole" panose="02000503000000000000" pitchFamily="2" charset="0"/>
                      </a:endParaRPr>
                    </a:p>
                  </a:txBody>
                  <a:tcPr/>
                </a:tc>
                <a:tc>
                  <a:txBody>
                    <a:bodyPr/>
                    <a:lstStyle/>
                    <a:p>
                      <a:pPr algn="l"/>
                      <a:r>
                        <a:rPr lang="en-US" sz="2400" dirty="0">
                          <a:solidFill>
                            <a:schemeClr val="tx1">
                              <a:lumMod val="95000"/>
                              <a:lumOff val="5000"/>
                            </a:schemeClr>
                          </a:solidFill>
                          <a:latin typeface="Gidole" panose="02000503000000000000" pitchFamily="2" charset="0"/>
                        </a:rPr>
                        <a:t>No assumptions made about the populations</a:t>
                      </a:r>
                    </a:p>
                  </a:txBody>
                  <a:tcPr/>
                </a:tc>
                <a:extLst>
                  <a:ext uri="{0D108BD9-81ED-4DB2-BD59-A6C34878D82A}">
                    <a16:rowId xmlns:a16="http://schemas.microsoft.com/office/drawing/2014/main" val="2966503040"/>
                  </a:ext>
                </a:extLst>
              </a:tr>
              <a:tr h="1295400">
                <a:tc>
                  <a:txBody>
                    <a:bodyPr/>
                    <a:lstStyle/>
                    <a:p>
                      <a:pPr algn="l"/>
                      <a:r>
                        <a:rPr lang="en-US" sz="2400" dirty="0">
                          <a:solidFill>
                            <a:schemeClr val="tx1">
                              <a:lumMod val="95000"/>
                              <a:lumOff val="5000"/>
                            </a:schemeClr>
                          </a:solidFill>
                          <a:latin typeface="Gidole" panose="02000503000000000000" pitchFamily="2" charset="0"/>
                        </a:rPr>
                        <a:t>More rigid, more powerful, less flexible</a:t>
                      </a:r>
                    </a:p>
                  </a:txBody>
                  <a:tcPr/>
                </a:tc>
                <a:tc>
                  <a:txBody>
                    <a:bodyPr/>
                    <a:lstStyle/>
                    <a:p>
                      <a:pPr algn="l"/>
                      <a:r>
                        <a:rPr lang="en-US" sz="2400" dirty="0">
                          <a:solidFill>
                            <a:schemeClr val="tx1">
                              <a:lumMod val="95000"/>
                              <a:lumOff val="5000"/>
                            </a:schemeClr>
                          </a:solidFill>
                          <a:latin typeface="Gidole" panose="02000503000000000000" pitchFamily="2" charset="0"/>
                        </a:rPr>
                        <a:t>Less rigid, less powerful, more flexible</a:t>
                      </a:r>
                    </a:p>
                  </a:txBody>
                  <a:tcPr/>
                </a:tc>
                <a:extLst>
                  <a:ext uri="{0D108BD9-81ED-4DB2-BD59-A6C34878D82A}">
                    <a16:rowId xmlns:a16="http://schemas.microsoft.com/office/drawing/2014/main" val="4083660833"/>
                  </a:ext>
                </a:extLst>
              </a:tr>
              <a:tr h="1295400">
                <a:tc>
                  <a:txBody>
                    <a:bodyPr/>
                    <a:lstStyle/>
                    <a:p>
                      <a:pPr algn="l"/>
                      <a:r>
                        <a:rPr lang="en-US" sz="2400" dirty="0">
                          <a:solidFill>
                            <a:schemeClr val="tx1">
                              <a:lumMod val="95000"/>
                              <a:lumOff val="5000"/>
                            </a:schemeClr>
                          </a:solidFill>
                          <a:latin typeface="Gidole" panose="02000503000000000000" pitchFamily="2" charset="0"/>
                        </a:rPr>
                        <a:t>Test statistic is based on probability distribution</a:t>
                      </a:r>
                    </a:p>
                  </a:txBody>
                  <a:tcPr/>
                </a:tc>
                <a:tc>
                  <a:txBody>
                    <a:bodyPr/>
                    <a:lstStyle/>
                    <a:p>
                      <a:pPr algn="l"/>
                      <a:r>
                        <a:rPr lang="en-US" sz="2400" dirty="0">
                          <a:solidFill>
                            <a:schemeClr val="tx1">
                              <a:lumMod val="95000"/>
                              <a:lumOff val="5000"/>
                            </a:schemeClr>
                          </a:solidFill>
                          <a:latin typeface="Gidole" panose="02000503000000000000" pitchFamily="2" charset="0"/>
                        </a:rPr>
                        <a:t>Test statistic is arbitrary</a:t>
                      </a:r>
                    </a:p>
                  </a:txBody>
                  <a:tcPr/>
                </a:tc>
                <a:extLst>
                  <a:ext uri="{0D108BD9-81ED-4DB2-BD59-A6C34878D82A}">
                    <a16:rowId xmlns:a16="http://schemas.microsoft.com/office/drawing/2014/main" val="3996434926"/>
                  </a:ext>
                </a:extLst>
              </a:tr>
            </a:tbl>
          </a:graphicData>
        </a:graphic>
      </p:graphicFrame>
    </p:spTree>
    <p:extLst>
      <p:ext uri="{BB962C8B-B14F-4D97-AF65-F5344CB8AC3E}">
        <p14:creationId xmlns:p14="http://schemas.microsoft.com/office/powerpoint/2010/main" val="18485272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0728361" y="2727361"/>
            <a:ext cx="7565692" cy="755358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4" name="Group 4"/>
          <p:cNvGrpSpPr/>
          <p:nvPr/>
        </p:nvGrpSpPr>
        <p:grpSpPr>
          <a:xfrm rot="-10800000">
            <a:off x="15566406" y="5573199"/>
            <a:ext cx="5443189" cy="471380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3D3935"/>
            </a:solidFill>
          </p:spPr>
        </p:sp>
      </p:grpSp>
      <p:sp>
        <p:nvSpPr>
          <p:cNvPr id="6" name="AutoShape 6"/>
          <p:cNvSpPr/>
          <p:nvPr/>
        </p:nvSpPr>
        <p:spPr>
          <a:xfrm>
            <a:off x="9144000" y="2143604"/>
            <a:ext cx="9466400" cy="56192"/>
          </a:xfrm>
          <a:prstGeom prst="rect">
            <a:avLst/>
          </a:prstGeom>
          <a:solidFill>
            <a:srgbClr val="000000"/>
          </a:solidFill>
        </p:spPr>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2770784" y="4977825"/>
            <a:ext cx="8386677" cy="3343275"/>
          </a:xfrm>
          <a:prstGeom prst="rect">
            <a:avLst/>
          </a:prstGeom>
        </p:spPr>
        <p:txBody>
          <a:bodyPr lIns="0" tIns="0" rIns="0" bIns="0" rtlCol="0" anchor="t">
            <a:spAutoFit/>
          </a:bodyPr>
          <a:lstStyle/>
          <a:p>
            <a:pPr>
              <a:lnSpc>
                <a:spcPts val="3750"/>
              </a:lnSpc>
            </a:pPr>
            <a:r>
              <a:rPr lang="en-US" sz="3000" spc="30" dirty="0">
                <a:solidFill>
                  <a:srgbClr val="000000"/>
                </a:solidFill>
                <a:latin typeface="Gidole"/>
              </a:rPr>
              <a:t>“You get to look at the data every step of the way, building confidence while learning the tricks of the trade.”</a:t>
            </a:r>
          </a:p>
          <a:p>
            <a:pPr>
              <a:lnSpc>
                <a:spcPts val="3750"/>
              </a:lnSpc>
            </a:pPr>
            <a:endParaRPr lang="en-US" sz="3000" spc="30" dirty="0">
              <a:solidFill>
                <a:srgbClr val="000000"/>
              </a:solidFill>
              <a:latin typeface="Gidole"/>
            </a:endParaRPr>
          </a:p>
          <a:p>
            <a:pPr>
              <a:lnSpc>
                <a:spcPts val="3750"/>
              </a:lnSpc>
            </a:pPr>
            <a:r>
              <a:rPr lang="en-US" sz="3000" spc="30" dirty="0">
                <a:solidFill>
                  <a:srgbClr val="000000"/>
                </a:solidFill>
                <a:latin typeface="Gidole"/>
              </a:rPr>
              <a:t>-- John Foreman</a:t>
            </a:r>
          </a:p>
          <a:p>
            <a:pPr>
              <a:lnSpc>
                <a:spcPts val="3750"/>
              </a:lnSpc>
            </a:pPr>
            <a:endParaRPr lang="en-US" sz="3000" spc="30" dirty="0">
              <a:solidFill>
                <a:srgbClr val="000000"/>
              </a:solidFill>
              <a:latin typeface="Gidole"/>
            </a:endParaRPr>
          </a:p>
          <a:p>
            <a:pPr>
              <a:lnSpc>
                <a:spcPts val="3750"/>
              </a:lnSpc>
            </a:pPr>
            <a:endParaRPr lang="en-US" sz="3000" spc="30" dirty="0">
              <a:solidFill>
                <a:srgbClr val="000000"/>
              </a:solidFill>
              <a:latin typeface="Gidole"/>
            </a:endParaRPr>
          </a:p>
        </p:txBody>
      </p:sp>
      <p:pic>
        <p:nvPicPr>
          <p:cNvPr id="9" name="Picture 9"/>
          <p:cNvPicPr>
            <a:picLocks noChangeAspect="1"/>
          </p:cNvPicPr>
          <p:nvPr/>
        </p:nvPicPr>
        <p:blipFill>
          <a:blip r:embed="rId4"/>
          <a:srcRect t="3979" r="164" b="31854"/>
          <a:stretch>
            <a:fillRect/>
          </a:stretch>
        </p:blipFill>
        <p:spPr>
          <a:xfrm>
            <a:off x="12827709" y="5006400"/>
            <a:ext cx="5477394" cy="5280600"/>
          </a:xfrm>
          <a:prstGeom prst="rect">
            <a:avLst/>
          </a:prstGeom>
        </p:spPr>
      </p:pic>
      <p:sp>
        <p:nvSpPr>
          <p:cNvPr id="10" name="TextBox 10"/>
          <p:cNvSpPr txBox="1"/>
          <p:nvPr/>
        </p:nvSpPr>
        <p:spPr>
          <a:xfrm>
            <a:off x="1028700" y="457200"/>
            <a:ext cx="7567947" cy="3429000"/>
          </a:xfrm>
          <a:prstGeom prst="rect">
            <a:avLst/>
          </a:prstGeom>
        </p:spPr>
        <p:txBody>
          <a:bodyPr lIns="0" tIns="0" rIns="0" bIns="0" rtlCol="0" anchor="t">
            <a:spAutoFit/>
          </a:bodyPr>
          <a:lstStyle/>
          <a:p>
            <a:pPr>
              <a:lnSpc>
                <a:spcPts val="9000"/>
              </a:lnSpc>
            </a:pPr>
            <a:r>
              <a:rPr lang="en-US" sz="7500" spc="375">
                <a:solidFill>
                  <a:srgbClr val="000000"/>
                </a:solidFill>
                <a:latin typeface="League Spartan Bold"/>
              </a:rPr>
              <a:t>WHY WOULD WE DO THIS IN EXCEL?</a:t>
            </a:r>
          </a:p>
        </p:txBody>
      </p:sp>
      <p:sp>
        <p:nvSpPr>
          <p:cNvPr id="11" name="TextBox 11"/>
          <p:cNvSpPr txBox="1"/>
          <p:nvPr/>
        </p:nvSpPr>
        <p:spPr>
          <a:xfrm rot="-5400000">
            <a:off x="-436430" y="7015930"/>
            <a:ext cx="3650350" cy="834390"/>
          </a:xfrm>
          <a:prstGeom prst="rect">
            <a:avLst/>
          </a:prstGeom>
        </p:spPr>
        <p:txBody>
          <a:bodyPr lIns="0" tIns="0" rIns="0" bIns="0" rtlCol="0" anchor="t">
            <a:spAutoFit/>
          </a:bodyPr>
          <a:lstStyle/>
          <a:p>
            <a:pPr>
              <a:lnSpc>
                <a:spcPts val="3359"/>
              </a:lnSpc>
            </a:pPr>
            <a:r>
              <a:rPr lang="en-US" sz="2400" spc="192">
                <a:solidFill>
                  <a:srgbClr val="000000"/>
                </a:solidFill>
                <a:latin typeface="Gidole"/>
              </a:rPr>
              <a:t>Excel Statistics for Business Analytics</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sp>
        <p:nvSpPr>
          <p:cNvPr id="10" name="TextBox 10"/>
          <p:cNvSpPr txBox="1"/>
          <p:nvPr/>
        </p:nvSpPr>
        <p:spPr>
          <a:xfrm>
            <a:off x="1208995" y="1720934"/>
            <a:ext cx="8239806" cy="7201972"/>
          </a:xfrm>
          <a:prstGeom prst="rect">
            <a:avLst/>
          </a:prstGeom>
        </p:spPr>
        <p:txBody>
          <a:bodyPr wrap="square" lIns="0" tIns="0" rIns="0" bIns="0" rtlCol="0" anchor="t">
            <a:spAutoFit/>
          </a:bodyPr>
          <a:lstStyle/>
          <a:p>
            <a:pPr marL="1028700" lvl="1" indent="-571500">
              <a:buFont typeface="Arial" panose="020B0604020202020204" pitchFamily="34" charset="0"/>
              <a:buChar char="•"/>
            </a:pPr>
            <a:r>
              <a:rPr lang="en-US" sz="3600" dirty="0">
                <a:latin typeface="Gidole" panose="020B0604020202020204" charset="0"/>
              </a:rPr>
              <a:t>Demo: </a:t>
            </a:r>
            <a:r>
              <a:rPr lang="en-US" sz="3600" dirty="0">
                <a:solidFill>
                  <a:srgbClr val="000000"/>
                </a:solidFill>
                <a:latin typeface="Roboto Mono" pitchFamily="2" charset="0"/>
                <a:ea typeface="Roboto Mono" pitchFamily="2" charset="0"/>
              </a:rPr>
              <a:t>rfft.xlsx</a:t>
            </a:r>
          </a:p>
          <a:p>
            <a:pPr marL="1485900" lvl="2" indent="-571500">
              <a:buFont typeface="Arial" panose="020B0604020202020204" pitchFamily="34" charset="0"/>
              <a:buChar char="•"/>
            </a:pPr>
            <a:r>
              <a:rPr lang="en-US" sz="3600" dirty="0">
                <a:solidFill>
                  <a:srgbClr val="000000"/>
                </a:solidFill>
                <a:latin typeface="Gidole" panose="020B0604020202020204" charset="0"/>
                <a:ea typeface="Roboto Mono" pitchFamily="2" charset="0"/>
              </a:rPr>
              <a:t>Is there a difference after the intervention?</a:t>
            </a:r>
          </a:p>
          <a:p>
            <a:pPr marL="1485900" lvl="2" indent="-571500">
              <a:buFont typeface="Arial" panose="020B0604020202020204" pitchFamily="34" charset="0"/>
              <a:buChar char="•"/>
            </a:pPr>
            <a:r>
              <a:rPr lang="en-US" sz="3600" dirty="0">
                <a:latin typeface="Gidole" panose="020B0604020202020204" charset="0"/>
              </a:rPr>
              <a:t>Is there a significant difference in the number of perseverative errors drawn by the same participants from Measurement 2 to Measurement 3?</a:t>
            </a:r>
          </a:p>
          <a:p>
            <a:pPr marL="1485900" lvl="2" indent="-571500">
              <a:buFont typeface="Arial" panose="020B0604020202020204" pitchFamily="34" charset="0"/>
              <a:buChar char="•"/>
            </a:pPr>
            <a:r>
              <a:rPr lang="en-US" sz="3600" dirty="0">
                <a:latin typeface="Gidole" panose="020B0604020202020204" charset="0"/>
              </a:rPr>
              <a:t>Higher secondary school</a:t>
            </a:r>
          </a:p>
          <a:p>
            <a:pPr marL="1485900" lvl="2" indent="-571500">
              <a:buFont typeface="Arial" panose="020B0604020202020204" pitchFamily="34" charset="0"/>
              <a:buChar char="•"/>
            </a:pPr>
            <a:r>
              <a:rPr lang="en-US" sz="3600" dirty="0">
                <a:latin typeface="Gidole" panose="020B0604020202020204" charset="0"/>
              </a:rPr>
              <a:t>University</a:t>
            </a:r>
          </a:p>
          <a:p>
            <a:pPr marL="1485900" lvl="2" indent="-571500">
              <a:buFont typeface="Arial" panose="020B0604020202020204" pitchFamily="34" charset="0"/>
              <a:buChar char="•"/>
            </a:pPr>
            <a:r>
              <a:rPr lang="en-US" sz="3600" dirty="0">
                <a:latin typeface="Gidole" panose="020B0604020202020204" charset="0"/>
              </a:rPr>
              <a:t>Lower secondary school</a:t>
            </a:r>
          </a:p>
          <a:p>
            <a:pPr marL="1943100" lvl="3" indent="-571500">
              <a:buFont typeface="Arial" panose="020B0604020202020204" pitchFamily="34" charset="0"/>
              <a:buChar char="•"/>
            </a:pPr>
            <a:r>
              <a:rPr lang="en-US" sz="3600" dirty="0">
                <a:latin typeface="Gidole" panose="020B0604020202020204" charset="0"/>
              </a:rPr>
              <a:t>Measurement 1</a:t>
            </a:r>
          </a:p>
          <a:p>
            <a:pPr marL="1485900" lvl="2" indent="-571500">
              <a:buFont typeface="Arial" panose="020B0604020202020204" pitchFamily="34" charset="0"/>
              <a:buChar char="•"/>
            </a:pPr>
            <a:endParaRPr lang="en-US" sz="3600" dirty="0">
              <a:latin typeface="Gidole" panose="020B0604020202020204" charset="0"/>
            </a:endParaRPr>
          </a:p>
        </p:txBody>
      </p:sp>
    </p:spTree>
    <p:extLst>
      <p:ext uri="{BB962C8B-B14F-4D97-AF65-F5344CB8AC3E}">
        <p14:creationId xmlns:p14="http://schemas.microsoft.com/office/powerpoint/2010/main" val="118990843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6868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240092769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sp>
      <p:grpSp>
        <p:nvGrpSpPr>
          <p:cNvPr id="3" name="Group 3"/>
          <p:cNvGrpSpPr/>
          <p:nvPr/>
        </p:nvGrpSpPr>
        <p:grpSpPr>
          <a:xfrm>
            <a:off x="-100401" y="2733413"/>
            <a:ext cx="7565692" cy="755358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3132158" y="5143500"/>
            <a:ext cx="6063514" cy="5251003"/>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7666093" y="264557"/>
            <a:ext cx="9593207" cy="3462486"/>
          </a:xfrm>
          <a:prstGeom prst="rect">
            <a:avLst/>
          </a:prstGeom>
        </p:spPr>
        <p:txBody>
          <a:bodyPr wrap="square" lIns="0" tIns="0" rIns="0" bIns="0" rtlCol="0" anchor="t">
            <a:spAutoFit/>
          </a:bodyPr>
          <a:lstStyle/>
          <a:p>
            <a:pPr algn="r">
              <a:lnSpc>
                <a:spcPts val="9000"/>
              </a:lnSpc>
            </a:pPr>
            <a:r>
              <a:rPr lang="en-US" sz="7500" spc="375" dirty="0">
                <a:solidFill>
                  <a:srgbClr val="FFFFFF"/>
                </a:solidFill>
                <a:latin typeface="League Spartan Bold"/>
              </a:rPr>
              <a:t>2. WORKING WITH MULTIPLE GROUPS</a:t>
            </a:r>
          </a:p>
        </p:txBody>
      </p:sp>
    </p:spTree>
    <p:extLst>
      <p:ext uri="{BB962C8B-B14F-4D97-AF65-F5344CB8AC3E}">
        <p14:creationId xmlns:p14="http://schemas.microsoft.com/office/powerpoint/2010/main" val="411341903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7" name="Picture 7"/>
          <p:cNvPicPr>
            <a:picLocks noChangeAspect="1"/>
          </p:cNvPicPr>
          <p:nvPr/>
        </p:nvPicPr>
        <p:blipFill>
          <a:blip r:embed="rId3"/>
          <a:srcRect b="44190"/>
          <a:stretch>
            <a:fillRect/>
          </a:stretch>
        </p:blipFill>
        <p:spPr>
          <a:xfrm>
            <a:off x="16095120" y="9265255"/>
            <a:ext cx="2013122" cy="823680"/>
          </a:xfrm>
          <a:prstGeom prst="rect">
            <a:avLst/>
          </a:prstGeom>
        </p:spPr>
      </p:pic>
      <p:pic>
        <p:nvPicPr>
          <p:cNvPr id="8" name="Picture 8"/>
          <p:cNvPicPr>
            <a:picLocks noChangeAspect="1"/>
          </p:cNvPicPr>
          <p:nvPr/>
        </p:nvPicPr>
        <p:blipFill>
          <a:blip r:embed="rId4"/>
          <a:srcRect/>
          <a:stretch>
            <a:fillRect/>
          </a:stretch>
        </p:blipFill>
        <p:spPr>
          <a:xfrm>
            <a:off x="9067731" y="3956071"/>
            <a:ext cx="7387653" cy="5721024"/>
          </a:xfrm>
          <a:prstGeom prst="rect">
            <a:avLst/>
          </a:prstGeom>
        </p:spPr>
      </p:pic>
      <p:sp>
        <p:nvSpPr>
          <p:cNvPr id="9" name="TextBox 9"/>
          <p:cNvSpPr txBox="1"/>
          <p:nvPr/>
        </p:nvSpPr>
        <p:spPr>
          <a:xfrm>
            <a:off x="2110659" y="1011583"/>
            <a:ext cx="15772737" cy="1120775"/>
          </a:xfrm>
          <a:prstGeom prst="rect">
            <a:avLst/>
          </a:prstGeom>
        </p:spPr>
        <p:txBody>
          <a:bodyPr lIns="0" tIns="0" rIns="0" bIns="0" rtlCol="0" anchor="t">
            <a:spAutoFit/>
          </a:bodyPr>
          <a:lstStyle/>
          <a:p>
            <a:pPr algn="r">
              <a:lnSpc>
                <a:spcPts val="9100"/>
              </a:lnSpc>
            </a:pPr>
            <a:r>
              <a:rPr lang="en-US" sz="6500" b="1" spc="195" dirty="0">
                <a:solidFill>
                  <a:srgbClr val="F2F0F4"/>
                </a:solidFill>
                <a:latin typeface="League Spartan Italics"/>
              </a:rPr>
              <a:t>What is a variable?</a:t>
            </a:r>
          </a:p>
        </p:txBody>
      </p:sp>
      <p:sp>
        <p:nvSpPr>
          <p:cNvPr id="10" name="TextBox 9">
            <a:extLst>
              <a:ext uri="{FF2B5EF4-FFF2-40B4-BE49-F238E27FC236}">
                <a16:creationId xmlns:a16="http://schemas.microsoft.com/office/drawing/2014/main" id="{449716C3-280E-4377-BD60-380B8FF48366}"/>
              </a:ext>
            </a:extLst>
          </p:cNvPr>
          <p:cNvSpPr txBox="1"/>
          <p:nvPr/>
        </p:nvSpPr>
        <p:spPr>
          <a:xfrm>
            <a:off x="228600" y="3848100"/>
            <a:ext cx="8153400" cy="1200329"/>
          </a:xfrm>
          <a:prstGeom prst="rect">
            <a:avLst/>
          </a:prstGeom>
          <a:noFill/>
        </p:spPr>
        <p:txBody>
          <a:bodyPr wrap="square" rtlCol="0">
            <a:spAutoFit/>
          </a:bodyPr>
          <a:lstStyle/>
          <a:p>
            <a:pPr marL="571500" indent="-571500">
              <a:buFont typeface="Arial" panose="020B0604020202020204" pitchFamily="34" charset="0"/>
              <a:buChar char="•"/>
            </a:pPr>
            <a:r>
              <a:rPr lang="en-US" sz="3600" dirty="0">
                <a:latin typeface="Gidole" panose="020B0604020202020204" charset="0"/>
              </a:rPr>
              <a:t>Classical statistics: at least a 90%/10% split</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pic>
        <p:nvPicPr>
          <p:cNvPr id="7" name="Picture 7"/>
          <p:cNvPicPr>
            <a:picLocks noChangeAspect="1"/>
          </p:cNvPicPr>
          <p:nvPr/>
        </p:nvPicPr>
        <p:blipFill>
          <a:blip r:embed="rId4"/>
          <a:srcRect l="50" r="50"/>
          <a:stretch>
            <a:fillRect/>
          </a:stretch>
        </p:blipFill>
        <p:spPr>
          <a:xfrm>
            <a:off x="1333353" y="911425"/>
            <a:ext cx="15621294" cy="917751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5621294" cy="1154162"/>
          </a:xfrm>
          <a:prstGeom prst="rect">
            <a:avLst/>
          </a:prstGeom>
        </p:spPr>
        <p:txBody>
          <a:bodyPr wrap="square" lIns="0" tIns="0" rIns="0" bIns="0" rtlCol="0" anchor="t">
            <a:spAutoFit/>
          </a:bodyPr>
          <a:lstStyle/>
          <a:p>
            <a:pPr algn="ctr">
              <a:lnSpc>
                <a:spcPts val="9000"/>
              </a:lnSpc>
            </a:pPr>
            <a:r>
              <a:rPr lang="en-US" sz="7500" spc="375">
                <a:solidFill>
                  <a:srgbClr val="000000"/>
                </a:solidFill>
                <a:latin typeface="League Spartan Bold"/>
              </a:rPr>
              <a:t>WHAT’S ON THE TABLE?</a:t>
            </a:r>
            <a:endParaRPr lang="en-US" sz="7500" spc="375" dirty="0">
              <a:solidFill>
                <a:srgbClr val="000000"/>
              </a:solidFill>
              <a:latin typeface="League Spartan Bold"/>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sp>
        <p:nvSpPr>
          <p:cNvPr id="10" name="TextBox 10"/>
          <p:cNvSpPr txBox="1"/>
          <p:nvPr/>
        </p:nvSpPr>
        <p:spPr>
          <a:xfrm>
            <a:off x="1208994" y="1720934"/>
            <a:ext cx="8964937" cy="2162772"/>
          </a:xfrm>
          <a:prstGeom prst="rect">
            <a:avLst/>
          </a:prstGeom>
        </p:spPr>
        <p:txBody>
          <a:bodyPr lIns="0" tIns="0" rIns="0" bIns="0" rtlCol="0" anchor="t">
            <a:spAutoFit/>
          </a:bodyPr>
          <a:lstStyle/>
          <a:p>
            <a:pPr marL="803910" lvl="1" indent="-457200">
              <a:lnSpc>
                <a:spcPts val="5880"/>
              </a:lnSpc>
              <a:buFont typeface="Arial" panose="020B0604020202020204" pitchFamily="34" charset="0"/>
              <a:buChar char="•"/>
            </a:pPr>
            <a:r>
              <a:rPr lang="en-US" sz="3000" dirty="0">
                <a:solidFill>
                  <a:srgbClr val="000000"/>
                </a:solidFill>
                <a:latin typeface="Gidole" panose="020B0604020202020204" charset="0"/>
              </a:rPr>
              <a:t>File: </a:t>
            </a:r>
            <a:r>
              <a:rPr lang="en-US" sz="3000" dirty="0">
                <a:solidFill>
                  <a:srgbClr val="000000"/>
                </a:solidFill>
                <a:latin typeface="Roboto Mono" pitchFamily="2" charset="0"/>
                <a:ea typeface="Roboto Mono" pitchFamily="2" charset="0"/>
              </a:rPr>
              <a:t>star.xlsx</a:t>
            </a:r>
          </a:p>
          <a:p>
            <a:pPr marL="803910" lvl="1" indent="-457200">
              <a:lnSpc>
                <a:spcPts val="5880"/>
              </a:lnSpc>
              <a:buFont typeface="Arial" panose="020B0604020202020204" pitchFamily="34" charset="0"/>
              <a:buChar char="•"/>
            </a:pPr>
            <a:r>
              <a:rPr lang="en-US" sz="3000" dirty="0">
                <a:solidFill>
                  <a:srgbClr val="000000"/>
                </a:solidFill>
                <a:latin typeface="Gidole" panose="020B0604020202020204" charset="0"/>
              </a:rPr>
              <a:t>What type is each variable?</a:t>
            </a:r>
          </a:p>
          <a:p>
            <a:pPr marL="803910" lvl="1" indent="-457200">
              <a:lnSpc>
                <a:spcPts val="5880"/>
              </a:lnSpc>
              <a:buFont typeface="Arial" panose="020B0604020202020204" pitchFamily="34" charset="0"/>
              <a:buChar char="•"/>
            </a:pPr>
            <a:r>
              <a:rPr lang="en-US" sz="3000" dirty="0">
                <a:solidFill>
                  <a:srgbClr val="000000"/>
                </a:solidFill>
                <a:latin typeface="Gidole" panose="020B0604020202020204" charset="0"/>
              </a:rPr>
              <a:t>(Don’t be afraid to poke at the data!)</a:t>
            </a:r>
          </a:p>
        </p:txBody>
      </p:sp>
      <p:graphicFrame>
        <p:nvGraphicFramePr>
          <p:cNvPr id="89" name="Table 89">
            <a:extLst>
              <a:ext uri="{FF2B5EF4-FFF2-40B4-BE49-F238E27FC236}">
                <a16:creationId xmlns:a16="http://schemas.microsoft.com/office/drawing/2014/main" id="{A9518A22-9A5B-422B-A311-731ADD1D01D6}"/>
              </a:ext>
            </a:extLst>
          </p:cNvPr>
          <p:cNvGraphicFramePr>
            <a:graphicFrameLocks noGrp="1"/>
          </p:cNvGraphicFramePr>
          <p:nvPr>
            <p:extLst>
              <p:ext uri="{D42A27DB-BD31-4B8C-83A1-F6EECF244321}">
                <p14:modId xmlns:p14="http://schemas.microsoft.com/office/powerpoint/2010/main" val="858664776"/>
              </p:ext>
            </p:extLst>
          </p:nvPr>
        </p:nvGraphicFramePr>
        <p:xfrm>
          <a:off x="838200" y="4500748"/>
          <a:ext cx="16764000" cy="4937760"/>
        </p:xfrm>
        <a:graphic>
          <a:graphicData uri="http://schemas.openxmlformats.org/drawingml/2006/table">
            <a:tbl>
              <a:tblPr firstRow="1" bandRow="1">
                <a:tableStyleId>{72833802-FEF1-4C79-8D5D-14CF1EAF98D9}</a:tableStyleId>
              </a:tblPr>
              <a:tblGrid>
                <a:gridCol w="5588000">
                  <a:extLst>
                    <a:ext uri="{9D8B030D-6E8A-4147-A177-3AD203B41FA5}">
                      <a16:colId xmlns:a16="http://schemas.microsoft.com/office/drawing/2014/main" val="43855384"/>
                    </a:ext>
                  </a:extLst>
                </a:gridCol>
                <a:gridCol w="5588000">
                  <a:extLst>
                    <a:ext uri="{9D8B030D-6E8A-4147-A177-3AD203B41FA5}">
                      <a16:colId xmlns:a16="http://schemas.microsoft.com/office/drawing/2014/main" val="1146283304"/>
                    </a:ext>
                  </a:extLst>
                </a:gridCol>
                <a:gridCol w="5588000">
                  <a:extLst>
                    <a:ext uri="{9D8B030D-6E8A-4147-A177-3AD203B41FA5}">
                      <a16:colId xmlns:a16="http://schemas.microsoft.com/office/drawing/2014/main" val="1708182666"/>
                    </a:ext>
                  </a:extLst>
                </a:gridCol>
              </a:tblGrid>
              <a:tr h="370840">
                <a:tc>
                  <a:txBody>
                    <a:bodyPr/>
                    <a:lstStyle/>
                    <a:p>
                      <a:r>
                        <a:rPr lang="en-US" sz="3000" dirty="0">
                          <a:latin typeface="Gidole" panose="020B0604020202020204" charset="0"/>
                        </a:rPr>
                        <a:t>Variable</a:t>
                      </a:r>
                    </a:p>
                  </a:txBody>
                  <a:tcPr>
                    <a:solidFill>
                      <a:srgbClr val="CF3338"/>
                    </a:solidFill>
                  </a:tcPr>
                </a:tc>
                <a:tc>
                  <a:txBody>
                    <a:bodyPr/>
                    <a:lstStyle/>
                    <a:p>
                      <a:r>
                        <a:rPr lang="en-US" sz="3000" dirty="0">
                          <a:latin typeface="Gidole" panose="020B0604020202020204" charset="0"/>
                        </a:rPr>
                        <a:t>Description</a:t>
                      </a:r>
                    </a:p>
                  </a:txBody>
                  <a:tcPr>
                    <a:solidFill>
                      <a:srgbClr val="CF3338"/>
                    </a:solidFill>
                  </a:tcPr>
                </a:tc>
                <a:tc>
                  <a:txBody>
                    <a:bodyPr/>
                    <a:lstStyle/>
                    <a:p>
                      <a:r>
                        <a:rPr lang="en-US" sz="3000" dirty="0">
                          <a:latin typeface="Gidole" panose="020B0604020202020204" charset="0"/>
                        </a:rPr>
                        <a:t>Type?</a:t>
                      </a:r>
                    </a:p>
                  </a:txBody>
                  <a:tcPr>
                    <a:solidFill>
                      <a:srgbClr val="CF3338"/>
                    </a:solidFill>
                  </a:tcPr>
                </a:tc>
                <a:extLst>
                  <a:ext uri="{0D108BD9-81ED-4DB2-BD59-A6C34878D82A}">
                    <a16:rowId xmlns:a16="http://schemas.microsoft.com/office/drawing/2014/main" val="1685335321"/>
                  </a:ext>
                </a:extLst>
              </a:tr>
              <a:tr h="370840">
                <a:tc>
                  <a:txBody>
                    <a:bodyPr/>
                    <a:lstStyle/>
                    <a:p>
                      <a:r>
                        <a:rPr lang="en-US" sz="3000" dirty="0" err="1">
                          <a:latin typeface="Roboto Mono" pitchFamily="2" charset="0"/>
                          <a:ea typeface="Roboto Mono" pitchFamily="2" charset="0"/>
                        </a:rPr>
                        <a:t>tmathssk</a:t>
                      </a:r>
                      <a:endParaRPr lang="en-US" sz="3000" dirty="0">
                        <a:latin typeface="Roboto Mono" pitchFamily="2" charset="0"/>
                        <a:ea typeface="Roboto Mono" pitchFamily="2" charset="0"/>
                      </a:endParaRPr>
                    </a:p>
                  </a:txBody>
                  <a:tcPr/>
                </a:tc>
                <a:tc>
                  <a:txBody>
                    <a:bodyPr/>
                    <a:lstStyle/>
                    <a:p>
                      <a:r>
                        <a:rPr lang="en-US" sz="3000" dirty="0">
                          <a:latin typeface="Gidole" panose="020B0604020202020204" charset="0"/>
                        </a:rPr>
                        <a:t>Total math scaled score</a:t>
                      </a:r>
                    </a:p>
                  </a:txBody>
                  <a:tcPr/>
                </a:tc>
                <a:tc>
                  <a:txBody>
                    <a:bodyPr/>
                    <a:lstStyle/>
                    <a:p>
                      <a:endParaRPr lang="en-US" sz="3000">
                        <a:latin typeface="Gidole" panose="020B0604020202020204" charset="0"/>
                      </a:endParaRPr>
                    </a:p>
                  </a:txBody>
                  <a:tcPr/>
                </a:tc>
                <a:extLst>
                  <a:ext uri="{0D108BD9-81ED-4DB2-BD59-A6C34878D82A}">
                    <a16:rowId xmlns:a16="http://schemas.microsoft.com/office/drawing/2014/main" val="787104677"/>
                  </a:ext>
                </a:extLst>
              </a:tr>
              <a:tr h="370840">
                <a:tc>
                  <a:txBody>
                    <a:bodyPr/>
                    <a:lstStyle/>
                    <a:p>
                      <a:r>
                        <a:rPr lang="en-US" sz="3000" dirty="0" err="1">
                          <a:latin typeface="Roboto Mono" pitchFamily="2" charset="0"/>
                          <a:ea typeface="Roboto Mono" pitchFamily="2" charset="0"/>
                        </a:rPr>
                        <a:t>treadssk</a:t>
                      </a:r>
                      <a:endParaRPr lang="en-US" sz="3000" dirty="0">
                        <a:latin typeface="Roboto Mono" pitchFamily="2" charset="0"/>
                        <a:ea typeface="Roboto Mono" pitchFamily="2" charset="0"/>
                      </a:endParaRPr>
                    </a:p>
                  </a:txBody>
                  <a:tcPr/>
                </a:tc>
                <a:tc>
                  <a:txBody>
                    <a:bodyPr/>
                    <a:lstStyle/>
                    <a:p>
                      <a:r>
                        <a:rPr lang="en-US" sz="3000" dirty="0">
                          <a:latin typeface="Gidole" panose="020B0604020202020204" charset="0"/>
                        </a:rPr>
                        <a:t>Total reading scaled score</a:t>
                      </a:r>
                    </a:p>
                  </a:txBody>
                  <a:tcPr/>
                </a:tc>
                <a:tc>
                  <a:txBody>
                    <a:bodyPr/>
                    <a:lstStyle/>
                    <a:p>
                      <a:endParaRPr lang="en-US" sz="3000">
                        <a:latin typeface="Gidole" panose="020B0604020202020204" charset="0"/>
                      </a:endParaRPr>
                    </a:p>
                  </a:txBody>
                  <a:tcPr/>
                </a:tc>
                <a:extLst>
                  <a:ext uri="{0D108BD9-81ED-4DB2-BD59-A6C34878D82A}">
                    <a16:rowId xmlns:a16="http://schemas.microsoft.com/office/drawing/2014/main" val="1485117769"/>
                  </a:ext>
                </a:extLst>
              </a:tr>
              <a:tr h="370840">
                <a:tc>
                  <a:txBody>
                    <a:bodyPr/>
                    <a:lstStyle/>
                    <a:p>
                      <a:r>
                        <a:rPr lang="en-US" sz="3000" dirty="0" err="1">
                          <a:latin typeface="Roboto Mono" pitchFamily="2" charset="0"/>
                          <a:ea typeface="Roboto Mono" pitchFamily="2" charset="0"/>
                        </a:rPr>
                        <a:t>classk</a:t>
                      </a:r>
                      <a:endParaRPr lang="en-US" sz="3000" dirty="0">
                        <a:latin typeface="Roboto Mono" pitchFamily="2" charset="0"/>
                        <a:ea typeface="Roboto Mono" pitchFamily="2" charset="0"/>
                      </a:endParaRPr>
                    </a:p>
                  </a:txBody>
                  <a:tcPr/>
                </a:tc>
                <a:tc>
                  <a:txBody>
                    <a:bodyPr/>
                    <a:lstStyle/>
                    <a:p>
                      <a:r>
                        <a:rPr lang="en-US" sz="3000" dirty="0">
                          <a:latin typeface="Gidole" panose="020B0604020202020204" charset="0"/>
                        </a:rPr>
                        <a:t>Type of class</a:t>
                      </a:r>
                    </a:p>
                  </a:txBody>
                  <a:tcPr/>
                </a:tc>
                <a:tc>
                  <a:txBody>
                    <a:bodyPr/>
                    <a:lstStyle/>
                    <a:p>
                      <a:endParaRPr lang="en-US" sz="3000">
                        <a:latin typeface="Gidole" panose="020B0604020202020204" charset="0"/>
                      </a:endParaRPr>
                    </a:p>
                  </a:txBody>
                  <a:tcPr/>
                </a:tc>
                <a:extLst>
                  <a:ext uri="{0D108BD9-81ED-4DB2-BD59-A6C34878D82A}">
                    <a16:rowId xmlns:a16="http://schemas.microsoft.com/office/drawing/2014/main" val="3931548709"/>
                  </a:ext>
                </a:extLst>
              </a:tr>
              <a:tr h="370840">
                <a:tc>
                  <a:txBody>
                    <a:bodyPr/>
                    <a:lstStyle/>
                    <a:p>
                      <a:r>
                        <a:rPr lang="en-US" sz="3000" dirty="0" err="1">
                          <a:latin typeface="Roboto Mono" pitchFamily="2" charset="0"/>
                          <a:ea typeface="Roboto Mono" pitchFamily="2" charset="0"/>
                        </a:rPr>
                        <a:t>totexpk</a:t>
                      </a:r>
                      <a:endParaRPr lang="en-US" sz="3000" dirty="0">
                        <a:latin typeface="Roboto Mono" pitchFamily="2" charset="0"/>
                        <a:ea typeface="Roboto Mono" pitchFamily="2" charset="0"/>
                      </a:endParaRPr>
                    </a:p>
                  </a:txBody>
                  <a:tcPr/>
                </a:tc>
                <a:tc>
                  <a:txBody>
                    <a:bodyPr/>
                    <a:lstStyle/>
                    <a:p>
                      <a:r>
                        <a:rPr lang="en-US" sz="3000" dirty="0">
                          <a:latin typeface="Gidole" panose="020B0604020202020204" charset="0"/>
                        </a:rPr>
                        <a:t>Years of total teaching experience</a:t>
                      </a:r>
                    </a:p>
                  </a:txBody>
                  <a:tcPr/>
                </a:tc>
                <a:tc>
                  <a:txBody>
                    <a:bodyPr/>
                    <a:lstStyle/>
                    <a:p>
                      <a:endParaRPr lang="en-US" sz="3000" dirty="0">
                        <a:latin typeface="Gidole" panose="020B0604020202020204" charset="0"/>
                      </a:endParaRPr>
                    </a:p>
                  </a:txBody>
                  <a:tcPr/>
                </a:tc>
                <a:extLst>
                  <a:ext uri="{0D108BD9-81ED-4DB2-BD59-A6C34878D82A}">
                    <a16:rowId xmlns:a16="http://schemas.microsoft.com/office/drawing/2014/main" val="3268049934"/>
                  </a:ext>
                </a:extLst>
              </a:tr>
              <a:tr h="370840">
                <a:tc>
                  <a:txBody>
                    <a:bodyPr/>
                    <a:lstStyle/>
                    <a:p>
                      <a:r>
                        <a:rPr lang="en-US" sz="3000" dirty="0">
                          <a:latin typeface="Roboto Mono" pitchFamily="2" charset="0"/>
                          <a:ea typeface="Roboto Mono" pitchFamily="2" charset="0"/>
                        </a:rPr>
                        <a:t>sex</a:t>
                      </a:r>
                    </a:p>
                  </a:txBody>
                  <a:tcPr/>
                </a:tc>
                <a:tc>
                  <a:txBody>
                    <a:bodyPr/>
                    <a:lstStyle/>
                    <a:p>
                      <a:r>
                        <a:rPr lang="en-US" sz="3000" dirty="0">
                          <a:latin typeface="Gidole" panose="020B0604020202020204" charset="0"/>
                        </a:rPr>
                        <a:t>Sex</a:t>
                      </a:r>
                    </a:p>
                  </a:txBody>
                  <a:tcPr/>
                </a:tc>
                <a:tc>
                  <a:txBody>
                    <a:bodyPr/>
                    <a:lstStyle/>
                    <a:p>
                      <a:endParaRPr lang="en-US" sz="3000" dirty="0">
                        <a:latin typeface="Gidole" panose="020B0604020202020204" charset="0"/>
                      </a:endParaRPr>
                    </a:p>
                  </a:txBody>
                  <a:tcPr/>
                </a:tc>
                <a:extLst>
                  <a:ext uri="{0D108BD9-81ED-4DB2-BD59-A6C34878D82A}">
                    <a16:rowId xmlns:a16="http://schemas.microsoft.com/office/drawing/2014/main" val="3402517326"/>
                  </a:ext>
                </a:extLst>
              </a:tr>
              <a:tr h="370840">
                <a:tc>
                  <a:txBody>
                    <a:bodyPr/>
                    <a:lstStyle/>
                    <a:p>
                      <a:r>
                        <a:rPr lang="en-US" sz="3000" dirty="0" err="1">
                          <a:latin typeface="Roboto Mono" pitchFamily="2" charset="0"/>
                          <a:ea typeface="Roboto Mono" pitchFamily="2" charset="0"/>
                        </a:rPr>
                        <a:t>freelunk</a:t>
                      </a:r>
                      <a:endParaRPr lang="en-US" sz="3000" dirty="0">
                        <a:latin typeface="Roboto Mono" pitchFamily="2" charset="0"/>
                        <a:ea typeface="Roboto Mono" pitchFamily="2" charset="0"/>
                      </a:endParaRPr>
                    </a:p>
                  </a:txBody>
                  <a:tcPr/>
                </a:tc>
                <a:tc>
                  <a:txBody>
                    <a:bodyPr/>
                    <a:lstStyle/>
                    <a:p>
                      <a:r>
                        <a:rPr lang="en-US" sz="3000" dirty="0">
                          <a:latin typeface="Gidole" panose="020B0604020202020204" charset="0"/>
                        </a:rPr>
                        <a:t>Qualified for free lunch?</a:t>
                      </a:r>
                    </a:p>
                  </a:txBody>
                  <a:tcPr/>
                </a:tc>
                <a:tc>
                  <a:txBody>
                    <a:bodyPr/>
                    <a:lstStyle/>
                    <a:p>
                      <a:endParaRPr lang="en-US" sz="3000" dirty="0">
                        <a:latin typeface="Gidole" panose="020B0604020202020204" charset="0"/>
                      </a:endParaRPr>
                    </a:p>
                  </a:txBody>
                  <a:tcPr/>
                </a:tc>
                <a:extLst>
                  <a:ext uri="{0D108BD9-81ED-4DB2-BD59-A6C34878D82A}">
                    <a16:rowId xmlns:a16="http://schemas.microsoft.com/office/drawing/2014/main" val="1047927436"/>
                  </a:ext>
                </a:extLst>
              </a:tr>
              <a:tr h="370840">
                <a:tc>
                  <a:txBody>
                    <a:bodyPr/>
                    <a:lstStyle/>
                    <a:p>
                      <a:r>
                        <a:rPr lang="en-US" sz="3000" dirty="0">
                          <a:latin typeface="Roboto Mono" pitchFamily="2" charset="0"/>
                          <a:ea typeface="Roboto Mono" pitchFamily="2" charset="0"/>
                        </a:rPr>
                        <a:t>race</a:t>
                      </a:r>
                    </a:p>
                  </a:txBody>
                  <a:tcPr/>
                </a:tc>
                <a:tc>
                  <a:txBody>
                    <a:bodyPr/>
                    <a:lstStyle/>
                    <a:p>
                      <a:r>
                        <a:rPr lang="en-US" sz="3000" dirty="0">
                          <a:latin typeface="Gidole" panose="020B0604020202020204" charset="0"/>
                        </a:rPr>
                        <a:t>Race</a:t>
                      </a:r>
                    </a:p>
                  </a:txBody>
                  <a:tcPr/>
                </a:tc>
                <a:tc>
                  <a:txBody>
                    <a:bodyPr/>
                    <a:lstStyle/>
                    <a:p>
                      <a:endParaRPr lang="en-US" sz="3000" dirty="0">
                        <a:latin typeface="Gidole" panose="020B0604020202020204" charset="0"/>
                      </a:endParaRPr>
                    </a:p>
                  </a:txBody>
                  <a:tcPr/>
                </a:tc>
                <a:extLst>
                  <a:ext uri="{0D108BD9-81ED-4DB2-BD59-A6C34878D82A}">
                    <a16:rowId xmlns:a16="http://schemas.microsoft.com/office/drawing/2014/main" val="1440065022"/>
                  </a:ext>
                </a:extLst>
              </a:tr>
              <a:tr h="370840">
                <a:tc>
                  <a:txBody>
                    <a:bodyPr/>
                    <a:lstStyle/>
                    <a:p>
                      <a:r>
                        <a:rPr lang="en-US" sz="3000" dirty="0" err="1">
                          <a:latin typeface="Roboto Mono" pitchFamily="2" charset="0"/>
                          <a:ea typeface="Roboto Mono" pitchFamily="2" charset="0"/>
                        </a:rPr>
                        <a:t>schidkn</a:t>
                      </a:r>
                      <a:endParaRPr lang="en-US" sz="3000" dirty="0">
                        <a:latin typeface="Roboto Mono" pitchFamily="2" charset="0"/>
                        <a:ea typeface="Roboto Mono" pitchFamily="2" charset="0"/>
                      </a:endParaRPr>
                    </a:p>
                  </a:txBody>
                  <a:tcPr/>
                </a:tc>
                <a:tc>
                  <a:txBody>
                    <a:bodyPr/>
                    <a:lstStyle/>
                    <a:p>
                      <a:r>
                        <a:rPr lang="en-US" sz="3000" dirty="0">
                          <a:latin typeface="Gidole" panose="020B0604020202020204" charset="0"/>
                        </a:rPr>
                        <a:t>School indicator</a:t>
                      </a:r>
                    </a:p>
                  </a:txBody>
                  <a:tcPr/>
                </a:tc>
                <a:tc>
                  <a:txBody>
                    <a:bodyPr/>
                    <a:lstStyle/>
                    <a:p>
                      <a:endParaRPr lang="en-US" sz="3000" dirty="0">
                        <a:latin typeface="Gidole" panose="020B0604020202020204" charset="0"/>
                      </a:endParaRPr>
                    </a:p>
                  </a:txBody>
                  <a:tcPr/>
                </a:tc>
                <a:extLst>
                  <a:ext uri="{0D108BD9-81ED-4DB2-BD59-A6C34878D82A}">
                    <a16:rowId xmlns:a16="http://schemas.microsoft.com/office/drawing/2014/main" val="1728037272"/>
                  </a:ext>
                </a:extLst>
              </a:tr>
            </a:tbl>
          </a:graphicData>
        </a:graphic>
      </p:graphicFrame>
      <p:pic>
        <p:nvPicPr>
          <p:cNvPr id="92" name="Picture 91">
            <a:extLst>
              <a:ext uri="{FF2B5EF4-FFF2-40B4-BE49-F238E27FC236}">
                <a16:creationId xmlns:a16="http://schemas.microsoft.com/office/drawing/2014/main" id="{19DF61BB-E919-47A8-A709-024329355A73}"/>
              </a:ext>
            </a:extLst>
          </p:cNvPr>
          <p:cNvPicPr>
            <a:picLocks noChangeAspect="1"/>
          </p:cNvPicPr>
          <p:nvPr/>
        </p:nvPicPr>
        <p:blipFill>
          <a:blip r:embed="rId4"/>
          <a:stretch>
            <a:fillRect/>
          </a:stretch>
        </p:blipFill>
        <p:spPr>
          <a:xfrm>
            <a:off x="9982200" y="556296"/>
            <a:ext cx="5562600" cy="363593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sp>
        <p:nvSpPr>
          <p:cNvPr id="10" name="TextBox 10"/>
          <p:cNvSpPr txBox="1"/>
          <p:nvPr/>
        </p:nvSpPr>
        <p:spPr>
          <a:xfrm>
            <a:off x="1208994" y="1720934"/>
            <a:ext cx="8964937" cy="2678938"/>
          </a:xfrm>
          <a:prstGeom prst="rect">
            <a:avLst/>
          </a:prstGeom>
        </p:spPr>
        <p:txBody>
          <a:bodyPr lIns="0" tIns="0" rIns="0" bIns="0" rtlCol="0" anchor="t">
            <a:spAutoFit/>
          </a:bodyPr>
          <a:lstStyle/>
          <a:p>
            <a:pPr marL="803910" lvl="1" indent="-457200">
              <a:lnSpc>
                <a:spcPct val="150000"/>
              </a:lnSpc>
              <a:buFont typeface="Arial" panose="020B0604020202020204" pitchFamily="34" charset="0"/>
              <a:buChar char="•"/>
            </a:pPr>
            <a:r>
              <a:rPr lang="en-US" sz="3000" dirty="0">
                <a:solidFill>
                  <a:srgbClr val="000000"/>
                </a:solidFill>
                <a:latin typeface="Gidole" panose="020B0604020202020204" charset="0"/>
              </a:rPr>
              <a:t>File: </a:t>
            </a:r>
            <a:r>
              <a:rPr lang="en-US" sz="3000" dirty="0">
                <a:solidFill>
                  <a:srgbClr val="000000"/>
                </a:solidFill>
                <a:latin typeface="Roboto Mono" pitchFamily="2" charset="0"/>
                <a:ea typeface="Roboto Mono" pitchFamily="2" charset="0"/>
              </a:rPr>
              <a:t>star.xlsx</a:t>
            </a:r>
          </a:p>
          <a:p>
            <a:pPr marL="803910" lvl="1" indent="-457200">
              <a:lnSpc>
                <a:spcPct val="150000"/>
              </a:lnSpc>
              <a:buFont typeface="Arial" panose="020B0604020202020204" pitchFamily="34" charset="0"/>
              <a:buChar char="•"/>
            </a:pPr>
            <a:r>
              <a:rPr lang="en-US" sz="3000" dirty="0">
                <a:solidFill>
                  <a:srgbClr val="000000"/>
                </a:solidFill>
                <a:latin typeface="Gidole" panose="020B0604020202020204" charset="0"/>
              </a:rPr>
              <a:t>What type is each variable?</a:t>
            </a:r>
          </a:p>
          <a:p>
            <a:pPr marL="803910" lvl="1" indent="-457200">
              <a:lnSpc>
                <a:spcPct val="150000"/>
              </a:lnSpc>
              <a:buFont typeface="Arial" panose="020B0604020202020204" pitchFamily="34" charset="0"/>
              <a:buChar char="•"/>
            </a:pPr>
            <a:r>
              <a:rPr lang="en-US" sz="3000" dirty="0">
                <a:solidFill>
                  <a:srgbClr val="000000"/>
                </a:solidFill>
                <a:latin typeface="Gidole" panose="020B0604020202020204" charset="0"/>
              </a:rPr>
              <a:t>(Don’t be afraid to poke at the data!)</a:t>
            </a:r>
          </a:p>
          <a:p>
            <a:pPr marL="1261110" lvl="2" indent="-457200">
              <a:lnSpc>
                <a:spcPct val="150000"/>
              </a:lnSpc>
              <a:buFont typeface="Arial" panose="020B0604020202020204" pitchFamily="34" charset="0"/>
              <a:buChar char="•"/>
            </a:pPr>
            <a:r>
              <a:rPr lang="en-US" sz="3000" dirty="0">
                <a:solidFill>
                  <a:srgbClr val="000000"/>
                </a:solidFill>
                <a:latin typeface="Gidole" panose="020B0604020202020204" charset="0"/>
              </a:rPr>
              <a:t>(Filtering for now…)</a:t>
            </a:r>
          </a:p>
        </p:txBody>
      </p:sp>
      <p:graphicFrame>
        <p:nvGraphicFramePr>
          <p:cNvPr id="89" name="Table 89">
            <a:extLst>
              <a:ext uri="{FF2B5EF4-FFF2-40B4-BE49-F238E27FC236}">
                <a16:creationId xmlns:a16="http://schemas.microsoft.com/office/drawing/2014/main" id="{A9518A22-9A5B-422B-A311-731ADD1D01D6}"/>
              </a:ext>
            </a:extLst>
          </p:cNvPr>
          <p:cNvGraphicFramePr>
            <a:graphicFrameLocks noGrp="1"/>
          </p:cNvGraphicFramePr>
          <p:nvPr>
            <p:extLst>
              <p:ext uri="{D42A27DB-BD31-4B8C-83A1-F6EECF244321}">
                <p14:modId xmlns:p14="http://schemas.microsoft.com/office/powerpoint/2010/main" val="425544308"/>
              </p:ext>
            </p:extLst>
          </p:nvPr>
        </p:nvGraphicFramePr>
        <p:xfrm>
          <a:off x="838200" y="4500748"/>
          <a:ext cx="16764000" cy="4937760"/>
        </p:xfrm>
        <a:graphic>
          <a:graphicData uri="http://schemas.openxmlformats.org/drawingml/2006/table">
            <a:tbl>
              <a:tblPr firstRow="1" bandRow="1">
                <a:tableStyleId>{72833802-FEF1-4C79-8D5D-14CF1EAF98D9}</a:tableStyleId>
              </a:tblPr>
              <a:tblGrid>
                <a:gridCol w="5588000">
                  <a:extLst>
                    <a:ext uri="{9D8B030D-6E8A-4147-A177-3AD203B41FA5}">
                      <a16:colId xmlns:a16="http://schemas.microsoft.com/office/drawing/2014/main" val="43855384"/>
                    </a:ext>
                  </a:extLst>
                </a:gridCol>
                <a:gridCol w="5588000">
                  <a:extLst>
                    <a:ext uri="{9D8B030D-6E8A-4147-A177-3AD203B41FA5}">
                      <a16:colId xmlns:a16="http://schemas.microsoft.com/office/drawing/2014/main" val="1146283304"/>
                    </a:ext>
                  </a:extLst>
                </a:gridCol>
                <a:gridCol w="5588000">
                  <a:extLst>
                    <a:ext uri="{9D8B030D-6E8A-4147-A177-3AD203B41FA5}">
                      <a16:colId xmlns:a16="http://schemas.microsoft.com/office/drawing/2014/main" val="1708182666"/>
                    </a:ext>
                  </a:extLst>
                </a:gridCol>
              </a:tblGrid>
              <a:tr h="370840">
                <a:tc>
                  <a:txBody>
                    <a:bodyPr/>
                    <a:lstStyle/>
                    <a:p>
                      <a:r>
                        <a:rPr lang="en-US" sz="3000" dirty="0">
                          <a:latin typeface="Gidole" panose="020B0604020202020204" charset="0"/>
                        </a:rPr>
                        <a:t>Variable</a:t>
                      </a:r>
                    </a:p>
                  </a:txBody>
                  <a:tcPr>
                    <a:solidFill>
                      <a:srgbClr val="CF3338"/>
                    </a:solidFill>
                  </a:tcPr>
                </a:tc>
                <a:tc>
                  <a:txBody>
                    <a:bodyPr/>
                    <a:lstStyle/>
                    <a:p>
                      <a:r>
                        <a:rPr lang="en-US" sz="3000" dirty="0">
                          <a:latin typeface="Gidole" panose="020B0604020202020204" charset="0"/>
                        </a:rPr>
                        <a:t>Description</a:t>
                      </a:r>
                    </a:p>
                  </a:txBody>
                  <a:tcPr>
                    <a:solidFill>
                      <a:srgbClr val="CF3338"/>
                    </a:solidFill>
                  </a:tcPr>
                </a:tc>
                <a:tc>
                  <a:txBody>
                    <a:bodyPr/>
                    <a:lstStyle/>
                    <a:p>
                      <a:r>
                        <a:rPr lang="en-US" sz="3000" dirty="0">
                          <a:latin typeface="Gidole" panose="020B0604020202020204" charset="0"/>
                        </a:rPr>
                        <a:t>Type?</a:t>
                      </a:r>
                    </a:p>
                  </a:txBody>
                  <a:tcPr>
                    <a:solidFill>
                      <a:srgbClr val="CF3338"/>
                    </a:solidFill>
                  </a:tcPr>
                </a:tc>
                <a:extLst>
                  <a:ext uri="{0D108BD9-81ED-4DB2-BD59-A6C34878D82A}">
                    <a16:rowId xmlns:a16="http://schemas.microsoft.com/office/drawing/2014/main" val="1685335321"/>
                  </a:ext>
                </a:extLst>
              </a:tr>
              <a:tr h="370840">
                <a:tc>
                  <a:txBody>
                    <a:bodyPr/>
                    <a:lstStyle/>
                    <a:p>
                      <a:r>
                        <a:rPr lang="en-US" sz="3000" dirty="0" err="1">
                          <a:latin typeface="Roboto Mono" pitchFamily="2" charset="0"/>
                          <a:ea typeface="Roboto Mono" pitchFamily="2" charset="0"/>
                        </a:rPr>
                        <a:t>tmathssk</a:t>
                      </a:r>
                      <a:endParaRPr lang="en-US" sz="3000" dirty="0">
                        <a:latin typeface="Roboto Mono" pitchFamily="2" charset="0"/>
                        <a:ea typeface="Roboto Mono" pitchFamily="2" charset="0"/>
                      </a:endParaRPr>
                    </a:p>
                  </a:txBody>
                  <a:tcPr/>
                </a:tc>
                <a:tc>
                  <a:txBody>
                    <a:bodyPr/>
                    <a:lstStyle/>
                    <a:p>
                      <a:r>
                        <a:rPr lang="en-US" sz="3000" dirty="0">
                          <a:latin typeface="Gidole" panose="020B0604020202020204" charset="0"/>
                        </a:rPr>
                        <a:t>Total math scaled score</a:t>
                      </a:r>
                    </a:p>
                  </a:txBody>
                  <a:tcPr/>
                </a:tc>
                <a:tc>
                  <a:txBody>
                    <a:bodyPr/>
                    <a:lstStyle/>
                    <a:p>
                      <a:r>
                        <a:rPr lang="en-US" sz="3000" dirty="0">
                          <a:latin typeface="Gidole" panose="020B0604020202020204" charset="0"/>
                        </a:rPr>
                        <a:t>Continuous</a:t>
                      </a:r>
                    </a:p>
                  </a:txBody>
                  <a:tcPr/>
                </a:tc>
                <a:extLst>
                  <a:ext uri="{0D108BD9-81ED-4DB2-BD59-A6C34878D82A}">
                    <a16:rowId xmlns:a16="http://schemas.microsoft.com/office/drawing/2014/main" val="787104677"/>
                  </a:ext>
                </a:extLst>
              </a:tr>
              <a:tr h="370840">
                <a:tc>
                  <a:txBody>
                    <a:bodyPr/>
                    <a:lstStyle/>
                    <a:p>
                      <a:r>
                        <a:rPr lang="en-US" sz="3000" dirty="0" err="1">
                          <a:latin typeface="Roboto Mono" pitchFamily="2" charset="0"/>
                          <a:ea typeface="Roboto Mono" pitchFamily="2" charset="0"/>
                        </a:rPr>
                        <a:t>treadssk</a:t>
                      </a:r>
                      <a:endParaRPr lang="en-US" sz="3000" dirty="0">
                        <a:latin typeface="Roboto Mono" pitchFamily="2" charset="0"/>
                        <a:ea typeface="Roboto Mono" pitchFamily="2" charset="0"/>
                      </a:endParaRPr>
                    </a:p>
                  </a:txBody>
                  <a:tcPr/>
                </a:tc>
                <a:tc>
                  <a:txBody>
                    <a:bodyPr/>
                    <a:lstStyle/>
                    <a:p>
                      <a:r>
                        <a:rPr lang="en-US" sz="3000" dirty="0">
                          <a:latin typeface="Gidole" panose="020B0604020202020204" charset="0"/>
                        </a:rPr>
                        <a:t>Total reading scaled score</a:t>
                      </a:r>
                    </a:p>
                  </a:txBody>
                  <a:tcPr/>
                </a:tc>
                <a:tc>
                  <a:txBody>
                    <a:bodyPr/>
                    <a:lstStyle/>
                    <a:p>
                      <a:r>
                        <a:rPr lang="en-US" sz="3000" dirty="0">
                          <a:latin typeface="Gidole" panose="020B0604020202020204" charset="0"/>
                        </a:rPr>
                        <a:t>Continuous</a:t>
                      </a:r>
                    </a:p>
                  </a:txBody>
                  <a:tcPr/>
                </a:tc>
                <a:extLst>
                  <a:ext uri="{0D108BD9-81ED-4DB2-BD59-A6C34878D82A}">
                    <a16:rowId xmlns:a16="http://schemas.microsoft.com/office/drawing/2014/main" val="1485117769"/>
                  </a:ext>
                </a:extLst>
              </a:tr>
              <a:tr h="370840">
                <a:tc>
                  <a:txBody>
                    <a:bodyPr/>
                    <a:lstStyle/>
                    <a:p>
                      <a:r>
                        <a:rPr lang="en-US" sz="3000" dirty="0" err="1">
                          <a:latin typeface="Roboto Mono" pitchFamily="2" charset="0"/>
                          <a:ea typeface="Roboto Mono" pitchFamily="2" charset="0"/>
                        </a:rPr>
                        <a:t>classk</a:t>
                      </a:r>
                      <a:endParaRPr lang="en-US" sz="3000" dirty="0">
                        <a:latin typeface="Roboto Mono" pitchFamily="2" charset="0"/>
                        <a:ea typeface="Roboto Mono" pitchFamily="2" charset="0"/>
                      </a:endParaRPr>
                    </a:p>
                  </a:txBody>
                  <a:tcPr/>
                </a:tc>
                <a:tc>
                  <a:txBody>
                    <a:bodyPr/>
                    <a:lstStyle/>
                    <a:p>
                      <a:r>
                        <a:rPr lang="en-US" sz="3000" dirty="0">
                          <a:latin typeface="Gidole" panose="020B0604020202020204" charset="0"/>
                        </a:rPr>
                        <a:t>Type of class</a:t>
                      </a:r>
                    </a:p>
                  </a:txBody>
                  <a:tcPr/>
                </a:tc>
                <a:tc>
                  <a:txBody>
                    <a:bodyPr/>
                    <a:lstStyle/>
                    <a:p>
                      <a:r>
                        <a:rPr lang="en-US" sz="3000" dirty="0">
                          <a:latin typeface="Gidole" panose="020B0604020202020204" charset="0"/>
                        </a:rPr>
                        <a:t>Nominal</a:t>
                      </a:r>
                    </a:p>
                  </a:txBody>
                  <a:tcPr/>
                </a:tc>
                <a:extLst>
                  <a:ext uri="{0D108BD9-81ED-4DB2-BD59-A6C34878D82A}">
                    <a16:rowId xmlns:a16="http://schemas.microsoft.com/office/drawing/2014/main" val="3931548709"/>
                  </a:ext>
                </a:extLst>
              </a:tr>
              <a:tr h="370840">
                <a:tc>
                  <a:txBody>
                    <a:bodyPr/>
                    <a:lstStyle/>
                    <a:p>
                      <a:r>
                        <a:rPr lang="en-US" sz="3000" dirty="0" err="1">
                          <a:latin typeface="Roboto Mono" pitchFamily="2" charset="0"/>
                          <a:ea typeface="Roboto Mono" pitchFamily="2" charset="0"/>
                        </a:rPr>
                        <a:t>totexpk</a:t>
                      </a:r>
                      <a:endParaRPr lang="en-US" sz="3000" dirty="0">
                        <a:latin typeface="Roboto Mono" pitchFamily="2" charset="0"/>
                        <a:ea typeface="Roboto Mono" pitchFamily="2" charset="0"/>
                      </a:endParaRPr>
                    </a:p>
                  </a:txBody>
                  <a:tcPr/>
                </a:tc>
                <a:tc>
                  <a:txBody>
                    <a:bodyPr/>
                    <a:lstStyle/>
                    <a:p>
                      <a:r>
                        <a:rPr lang="en-US" sz="3000" dirty="0">
                          <a:latin typeface="Gidole" panose="020B0604020202020204" charset="0"/>
                        </a:rPr>
                        <a:t>Years of total teaching experience</a:t>
                      </a:r>
                    </a:p>
                  </a:txBody>
                  <a:tcPr/>
                </a:tc>
                <a:tc>
                  <a:txBody>
                    <a:bodyPr/>
                    <a:lstStyle/>
                    <a:p>
                      <a:r>
                        <a:rPr lang="en-US" sz="3000" dirty="0">
                          <a:latin typeface="Gidole" panose="020B0604020202020204" charset="0"/>
                        </a:rPr>
                        <a:t>Discrete</a:t>
                      </a:r>
                    </a:p>
                  </a:txBody>
                  <a:tcPr/>
                </a:tc>
                <a:extLst>
                  <a:ext uri="{0D108BD9-81ED-4DB2-BD59-A6C34878D82A}">
                    <a16:rowId xmlns:a16="http://schemas.microsoft.com/office/drawing/2014/main" val="3268049934"/>
                  </a:ext>
                </a:extLst>
              </a:tr>
              <a:tr h="370840">
                <a:tc>
                  <a:txBody>
                    <a:bodyPr/>
                    <a:lstStyle/>
                    <a:p>
                      <a:r>
                        <a:rPr lang="en-US" sz="3000" dirty="0">
                          <a:latin typeface="Roboto Mono" pitchFamily="2" charset="0"/>
                          <a:ea typeface="Roboto Mono" pitchFamily="2" charset="0"/>
                        </a:rPr>
                        <a:t>sex</a:t>
                      </a:r>
                    </a:p>
                  </a:txBody>
                  <a:tcPr/>
                </a:tc>
                <a:tc>
                  <a:txBody>
                    <a:bodyPr/>
                    <a:lstStyle/>
                    <a:p>
                      <a:r>
                        <a:rPr lang="en-US" sz="3000" dirty="0">
                          <a:latin typeface="Gidole" panose="020B0604020202020204" charset="0"/>
                        </a:rPr>
                        <a:t>Sex</a:t>
                      </a:r>
                    </a:p>
                  </a:txBody>
                  <a:tcPr/>
                </a:tc>
                <a:tc>
                  <a:txBody>
                    <a:bodyPr/>
                    <a:lstStyle/>
                    <a:p>
                      <a:r>
                        <a:rPr lang="en-US" sz="3000" dirty="0">
                          <a:latin typeface="Gidole" panose="020B0604020202020204" charset="0"/>
                        </a:rPr>
                        <a:t>Binary</a:t>
                      </a:r>
                    </a:p>
                  </a:txBody>
                  <a:tcPr/>
                </a:tc>
                <a:extLst>
                  <a:ext uri="{0D108BD9-81ED-4DB2-BD59-A6C34878D82A}">
                    <a16:rowId xmlns:a16="http://schemas.microsoft.com/office/drawing/2014/main" val="3402517326"/>
                  </a:ext>
                </a:extLst>
              </a:tr>
              <a:tr h="370840">
                <a:tc>
                  <a:txBody>
                    <a:bodyPr/>
                    <a:lstStyle/>
                    <a:p>
                      <a:r>
                        <a:rPr lang="en-US" sz="3000" dirty="0" err="1">
                          <a:latin typeface="Roboto Mono" pitchFamily="2" charset="0"/>
                          <a:ea typeface="Roboto Mono" pitchFamily="2" charset="0"/>
                        </a:rPr>
                        <a:t>freelunk</a:t>
                      </a:r>
                      <a:endParaRPr lang="en-US" sz="3000" dirty="0">
                        <a:latin typeface="Roboto Mono" pitchFamily="2" charset="0"/>
                        <a:ea typeface="Roboto Mono" pitchFamily="2" charset="0"/>
                      </a:endParaRPr>
                    </a:p>
                  </a:txBody>
                  <a:tcPr/>
                </a:tc>
                <a:tc>
                  <a:txBody>
                    <a:bodyPr/>
                    <a:lstStyle/>
                    <a:p>
                      <a:r>
                        <a:rPr lang="en-US" sz="3000" dirty="0">
                          <a:latin typeface="Gidole" panose="020B0604020202020204" charset="0"/>
                        </a:rPr>
                        <a:t>Qualified for free lunch?</a:t>
                      </a:r>
                    </a:p>
                  </a:txBody>
                  <a:tcPr/>
                </a:tc>
                <a:tc>
                  <a:txBody>
                    <a:bodyPr/>
                    <a:lstStyle/>
                    <a:p>
                      <a:r>
                        <a:rPr lang="en-US" sz="3000" dirty="0">
                          <a:latin typeface="Gidole" panose="020B0604020202020204" charset="0"/>
                        </a:rPr>
                        <a:t>Binary</a:t>
                      </a:r>
                    </a:p>
                  </a:txBody>
                  <a:tcPr/>
                </a:tc>
                <a:extLst>
                  <a:ext uri="{0D108BD9-81ED-4DB2-BD59-A6C34878D82A}">
                    <a16:rowId xmlns:a16="http://schemas.microsoft.com/office/drawing/2014/main" val="1047927436"/>
                  </a:ext>
                </a:extLst>
              </a:tr>
              <a:tr h="370840">
                <a:tc>
                  <a:txBody>
                    <a:bodyPr/>
                    <a:lstStyle/>
                    <a:p>
                      <a:r>
                        <a:rPr lang="en-US" sz="3000" dirty="0">
                          <a:latin typeface="Roboto Mono" pitchFamily="2" charset="0"/>
                          <a:ea typeface="Roboto Mono" pitchFamily="2" charset="0"/>
                        </a:rPr>
                        <a:t>race</a:t>
                      </a:r>
                    </a:p>
                  </a:txBody>
                  <a:tcPr/>
                </a:tc>
                <a:tc>
                  <a:txBody>
                    <a:bodyPr/>
                    <a:lstStyle/>
                    <a:p>
                      <a:r>
                        <a:rPr lang="en-US" sz="3000" dirty="0">
                          <a:latin typeface="Gidole" panose="020B0604020202020204" charset="0"/>
                        </a:rPr>
                        <a:t>Race</a:t>
                      </a:r>
                    </a:p>
                  </a:txBody>
                  <a:tcPr/>
                </a:tc>
                <a:tc>
                  <a:txBody>
                    <a:bodyPr/>
                    <a:lstStyle/>
                    <a:p>
                      <a:r>
                        <a:rPr lang="en-US" sz="3000" dirty="0">
                          <a:latin typeface="Gidole" panose="020B0604020202020204" charset="0"/>
                        </a:rPr>
                        <a:t>Nominal</a:t>
                      </a:r>
                    </a:p>
                  </a:txBody>
                  <a:tcPr/>
                </a:tc>
                <a:extLst>
                  <a:ext uri="{0D108BD9-81ED-4DB2-BD59-A6C34878D82A}">
                    <a16:rowId xmlns:a16="http://schemas.microsoft.com/office/drawing/2014/main" val="1440065022"/>
                  </a:ext>
                </a:extLst>
              </a:tr>
              <a:tr h="370840">
                <a:tc>
                  <a:txBody>
                    <a:bodyPr/>
                    <a:lstStyle/>
                    <a:p>
                      <a:r>
                        <a:rPr lang="en-US" sz="3000" dirty="0" err="1">
                          <a:latin typeface="Roboto Mono" pitchFamily="2" charset="0"/>
                          <a:ea typeface="Roboto Mono" pitchFamily="2" charset="0"/>
                        </a:rPr>
                        <a:t>schidkn</a:t>
                      </a:r>
                      <a:endParaRPr lang="en-US" sz="3000" dirty="0">
                        <a:latin typeface="Roboto Mono" pitchFamily="2" charset="0"/>
                        <a:ea typeface="Roboto Mono" pitchFamily="2" charset="0"/>
                      </a:endParaRPr>
                    </a:p>
                  </a:txBody>
                  <a:tcPr/>
                </a:tc>
                <a:tc>
                  <a:txBody>
                    <a:bodyPr/>
                    <a:lstStyle/>
                    <a:p>
                      <a:r>
                        <a:rPr lang="en-US" sz="3000" dirty="0">
                          <a:latin typeface="Gidole" panose="020B0604020202020204" charset="0"/>
                        </a:rPr>
                        <a:t>School indicator</a:t>
                      </a:r>
                    </a:p>
                  </a:txBody>
                  <a:tcPr/>
                </a:tc>
                <a:tc>
                  <a:txBody>
                    <a:bodyPr/>
                    <a:lstStyle/>
                    <a:p>
                      <a:r>
                        <a:rPr lang="en-US" sz="3000" dirty="0">
                          <a:latin typeface="Gidole" panose="020B0604020202020204" charset="0"/>
                        </a:rPr>
                        <a:t>Nominal</a:t>
                      </a:r>
                    </a:p>
                  </a:txBody>
                  <a:tcPr/>
                </a:tc>
                <a:extLst>
                  <a:ext uri="{0D108BD9-81ED-4DB2-BD59-A6C34878D82A}">
                    <a16:rowId xmlns:a16="http://schemas.microsoft.com/office/drawing/2014/main" val="1728037272"/>
                  </a:ext>
                </a:extLst>
              </a:tr>
            </a:tbl>
          </a:graphicData>
        </a:graphic>
      </p:graphicFrame>
      <p:pic>
        <p:nvPicPr>
          <p:cNvPr id="6" name="Picture 7">
            <a:extLst>
              <a:ext uri="{FF2B5EF4-FFF2-40B4-BE49-F238E27FC236}">
                <a16:creationId xmlns:a16="http://schemas.microsoft.com/office/drawing/2014/main" id="{0FA78A58-BA6A-467D-9244-051E086011F9}"/>
              </a:ext>
            </a:extLst>
          </p:cNvPr>
          <p:cNvPicPr>
            <a:picLocks noChangeAspect="1"/>
          </p:cNvPicPr>
          <p:nvPr/>
        </p:nvPicPr>
        <p:blipFill>
          <a:blip r:embed="rId4"/>
          <a:srcRect l="50" r="50"/>
          <a:stretch>
            <a:fillRect/>
          </a:stretch>
        </p:blipFill>
        <p:spPr>
          <a:xfrm>
            <a:off x="8077200" y="-339777"/>
            <a:ext cx="9592614" cy="5635660"/>
          </a:xfrm>
          <a:prstGeom prst="rect">
            <a:avLst/>
          </a:prstGeom>
        </p:spPr>
      </p:pic>
    </p:spTree>
    <p:extLst>
      <p:ext uri="{BB962C8B-B14F-4D97-AF65-F5344CB8AC3E}">
        <p14:creationId xmlns:p14="http://schemas.microsoft.com/office/powerpoint/2010/main" val="98697850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Lst>
          </a:blip>
          <a:srcRect/>
          <a:stretch/>
        </p:blipFill>
        <p:spPr>
          <a:xfrm>
            <a:off x="0" y="-11270"/>
            <a:ext cx="9027146" cy="5140743"/>
          </a:xfrm>
          <a:prstGeom prst="rect">
            <a:avLst/>
          </a:prstGeom>
        </p:spPr>
      </p:pic>
      <p:sp>
        <p:nvSpPr>
          <p:cNvPr id="3" name="AutoShape 3"/>
          <p:cNvSpPr/>
          <p:nvPr/>
        </p:nvSpPr>
        <p:spPr>
          <a:xfrm>
            <a:off x="-100401" y="5129474"/>
            <a:ext cx="18485333" cy="5157526"/>
          </a:xfrm>
          <a:prstGeom prst="rect">
            <a:avLst/>
          </a:prstGeom>
          <a:solidFill>
            <a:srgbClr val="CF3338"/>
          </a:solidFill>
        </p:spPr>
      </p:sp>
      <p:grpSp>
        <p:nvGrpSpPr>
          <p:cNvPr id="4" name="Group 4"/>
          <p:cNvGrpSpPr/>
          <p:nvPr/>
        </p:nvGrpSpPr>
        <p:grpSpPr>
          <a:xfrm>
            <a:off x="-100401" y="2733413"/>
            <a:ext cx="7565692" cy="7553587"/>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3132158" y="5145321"/>
            <a:ext cx="6063514" cy="5251003"/>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4"/>
          <a:srcRect/>
          <a:stretch>
            <a:fillRect/>
          </a:stretch>
        </p:blipFill>
        <p:spPr>
          <a:xfrm>
            <a:off x="16100583" y="9258300"/>
            <a:ext cx="2005783" cy="1470490"/>
          </a:xfrm>
          <a:prstGeom prst="rect">
            <a:avLst/>
          </a:prstGeom>
        </p:spPr>
      </p:pic>
      <p:sp>
        <p:nvSpPr>
          <p:cNvPr id="9" name="TextBox 9"/>
          <p:cNvSpPr txBox="1"/>
          <p:nvPr/>
        </p:nvSpPr>
        <p:spPr>
          <a:xfrm>
            <a:off x="9071302" y="836057"/>
            <a:ext cx="8187998" cy="3462486"/>
          </a:xfrm>
          <a:prstGeom prst="rect">
            <a:avLst/>
          </a:prstGeom>
        </p:spPr>
        <p:txBody>
          <a:bodyPr lIns="0" tIns="0" rIns="0" bIns="0" rtlCol="0" anchor="t">
            <a:spAutoFit/>
          </a:bodyPr>
          <a:lstStyle/>
          <a:p>
            <a:pPr algn="r">
              <a:lnSpc>
                <a:spcPts val="9000"/>
              </a:lnSpc>
            </a:pPr>
            <a:r>
              <a:rPr lang="en-US" sz="7500" spc="375" dirty="0">
                <a:solidFill>
                  <a:srgbClr val="000000"/>
                </a:solidFill>
                <a:latin typeface="League Spartan Bold"/>
              </a:rPr>
              <a:t>VARIABLE TYPES ARE CONTEXTUAL</a:t>
            </a:r>
          </a:p>
        </p:txBody>
      </p:sp>
      <p:sp>
        <p:nvSpPr>
          <p:cNvPr id="14" name="TextBox 13">
            <a:extLst>
              <a:ext uri="{FF2B5EF4-FFF2-40B4-BE49-F238E27FC236}">
                <a16:creationId xmlns:a16="http://schemas.microsoft.com/office/drawing/2014/main" id="{1E904CE1-A42D-4110-B5DB-9D713E1AB317}"/>
              </a:ext>
            </a:extLst>
          </p:cNvPr>
          <p:cNvSpPr txBox="1"/>
          <p:nvPr/>
        </p:nvSpPr>
        <p:spPr>
          <a:xfrm>
            <a:off x="685800" y="-14993"/>
            <a:ext cx="7924800" cy="923330"/>
          </a:xfrm>
          <a:prstGeom prst="rect">
            <a:avLst/>
          </a:prstGeom>
          <a:noFill/>
        </p:spPr>
        <p:txBody>
          <a:bodyPr wrap="square" rtlCol="0">
            <a:spAutoFit/>
          </a:bodyPr>
          <a:lstStyle/>
          <a:p>
            <a:pPr algn="ctr"/>
            <a:r>
              <a:rPr lang="en-US" sz="5400" dirty="0">
                <a:solidFill>
                  <a:schemeClr val="bg1"/>
                </a:solidFill>
                <a:latin typeface="Impact" panose="020B0806030902050204" pitchFamily="34" charset="0"/>
              </a:rPr>
              <a:t>WHO KNOWS?</a:t>
            </a:r>
          </a:p>
        </p:txBody>
      </p:sp>
      <p:sp>
        <p:nvSpPr>
          <p:cNvPr id="15" name="TextBox 14">
            <a:extLst>
              <a:ext uri="{FF2B5EF4-FFF2-40B4-BE49-F238E27FC236}">
                <a16:creationId xmlns:a16="http://schemas.microsoft.com/office/drawing/2014/main" id="{AC9C0AAD-B435-493C-A13A-A44A76BBF7C0}"/>
              </a:ext>
            </a:extLst>
          </p:cNvPr>
          <p:cNvSpPr txBox="1"/>
          <p:nvPr/>
        </p:nvSpPr>
        <p:spPr>
          <a:xfrm>
            <a:off x="580101" y="4274176"/>
            <a:ext cx="7924800" cy="830997"/>
          </a:xfrm>
          <a:prstGeom prst="rect">
            <a:avLst/>
          </a:prstGeom>
          <a:noFill/>
        </p:spPr>
        <p:txBody>
          <a:bodyPr wrap="square" rtlCol="0">
            <a:spAutoFit/>
          </a:bodyPr>
          <a:lstStyle/>
          <a:p>
            <a:pPr algn="ctr"/>
            <a:r>
              <a:rPr lang="en-US" sz="4800" dirty="0">
                <a:solidFill>
                  <a:schemeClr val="bg1"/>
                </a:solidFill>
                <a:latin typeface="Impact" panose="020B0806030902050204" pitchFamily="34" charset="0"/>
              </a:rPr>
              <a:t>IT’S NEBULOSE…</a:t>
            </a:r>
          </a:p>
        </p:txBody>
      </p:sp>
      <p:sp>
        <p:nvSpPr>
          <p:cNvPr id="10" name="TextBox 9">
            <a:extLst>
              <a:ext uri="{FF2B5EF4-FFF2-40B4-BE49-F238E27FC236}">
                <a16:creationId xmlns:a16="http://schemas.microsoft.com/office/drawing/2014/main" id="{6D2CCBB7-C571-4D65-B6E0-D1151FFABB89}"/>
              </a:ext>
            </a:extLst>
          </p:cNvPr>
          <p:cNvSpPr txBox="1"/>
          <p:nvPr/>
        </p:nvSpPr>
        <p:spPr>
          <a:xfrm>
            <a:off x="442454" y="9481490"/>
            <a:ext cx="15576434" cy="646331"/>
          </a:xfrm>
          <a:prstGeom prst="rect">
            <a:avLst/>
          </a:prstGeom>
          <a:noFill/>
        </p:spPr>
        <p:txBody>
          <a:bodyPr wrap="square" rtlCol="0">
            <a:spAutoFit/>
          </a:bodyPr>
          <a:lstStyle/>
          <a:p>
            <a:r>
              <a:rPr lang="en-US" sz="3600" dirty="0">
                <a:solidFill>
                  <a:schemeClr val="bg1"/>
                </a:solidFill>
                <a:latin typeface="Gidole" panose="02000503000000000000" pitchFamily="50" charset="0"/>
                <a:hlinkClick r:id="rId5">
                  <a:extLst>
                    <a:ext uri="{A12FA001-AC4F-418D-AE19-62706E023703}">
                      <ahyp:hlinkClr xmlns:ahyp="http://schemas.microsoft.com/office/drawing/2018/hyperlinkcolor" val="tx"/>
                    </a:ext>
                  </a:extLst>
                </a:hlinkClick>
              </a:rPr>
              <a:t>https://www.theanalysisfactor.com/level-of-measurement-not-obvious/</a:t>
            </a:r>
            <a:r>
              <a:rPr lang="en-US" sz="3600" dirty="0">
                <a:solidFill>
                  <a:schemeClr val="bg1"/>
                </a:solidFill>
                <a:latin typeface="Gidole" panose="02000503000000000000" pitchFamily="50" charset="0"/>
              </a:rPr>
              <a:t>  </a:t>
            </a:r>
          </a:p>
        </p:txBody>
      </p:sp>
    </p:spTree>
    <p:extLst>
      <p:ext uri="{BB962C8B-B14F-4D97-AF65-F5344CB8AC3E}">
        <p14:creationId xmlns:p14="http://schemas.microsoft.com/office/powerpoint/2010/main" val="25326592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1095300"/>
          </a:xfrm>
          <a:prstGeom prst="rect">
            <a:avLst/>
          </a:prstGeom>
        </p:spPr>
        <p:txBody>
          <a:bodyPr lIns="0" tIns="0" rIns="0" bIns="0" rtlCol="0" anchor="t">
            <a:spAutoFit/>
          </a:bodyPr>
          <a:lstStyle/>
          <a:p>
            <a:pPr algn="r">
              <a:lnSpc>
                <a:spcPts val="9100"/>
              </a:lnSpc>
            </a:pPr>
            <a:r>
              <a:rPr lang="en-US" sz="6500" b="1" spc="195" dirty="0">
                <a:solidFill>
                  <a:srgbClr val="F2F0F4"/>
                </a:solidFill>
                <a:latin typeface="League Spartan Italics"/>
              </a:rPr>
              <a:t>Summarizing a variable: frequencies</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228600" y="3848100"/>
            <a:ext cx="8153400" cy="2308324"/>
          </a:xfrm>
          <a:prstGeom prst="rect">
            <a:avLst/>
          </a:prstGeom>
          <a:noFill/>
        </p:spPr>
        <p:txBody>
          <a:bodyPr wrap="square" rtlCol="0">
            <a:spAutoFit/>
          </a:bodyPr>
          <a:lstStyle/>
          <a:p>
            <a:pPr marL="1028700" lvl="1" indent="-571500">
              <a:buFont typeface="Arial" panose="020B0604020202020204" pitchFamily="34" charset="0"/>
              <a:buChar char="•"/>
            </a:pPr>
            <a:r>
              <a:rPr lang="en-US" sz="3600" dirty="0">
                <a:latin typeface="Gidole" panose="020B0604020202020204" charset="0"/>
              </a:rPr>
              <a:t>Used for categorical variables</a:t>
            </a:r>
          </a:p>
          <a:p>
            <a:pPr marL="1028700" lvl="1" indent="-571500">
              <a:buFont typeface="Arial" panose="020B0604020202020204" pitchFamily="34" charset="0"/>
              <a:buChar char="•"/>
            </a:pPr>
            <a:r>
              <a:rPr lang="en-US" sz="3600" dirty="0">
                <a:latin typeface="Gidole" panose="020B0604020202020204" charset="0"/>
              </a:rPr>
              <a:t>How many of each value do we have? (Counts) </a:t>
            </a:r>
          </a:p>
          <a:p>
            <a:pPr marL="1028700" lvl="1" indent="-571500">
              <a:buFont typeface="Arial" panose="020B0604020202020204" pitchFamily="34" charset="0"/>
              <a:buChar char="•"/>
            </a:pPr>
            <a:r>
              <a:rPr lang="en-US" sz="3600" dirty="0">
                <a:latin typeface="Gidole" panose="020B0604020202020204" charset="0"/>
              </a:rPr>
              <a:t>Use PivotTables</a:t>
            </a:r>
          </a:p>
        </p:txBody>
      </p:sp>
    </p:spTree>
    <p:extLst>
      <p:ext uri="{BB962C8B-B14F-4D97-AF65-F5344CB8AC3E}">
        <p14:creationId xmlns:p14="http://schemas.microsoft.com/office/powerpoint/2010/main" val="162228861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sp>
        <p:nvSpPr>
          <p:cNvPr id="10" name="TextBox 10"/>
          <p:cNvSpPr txBox="1"/>
          <p:nvPr/>
        </p:nvSpPr>
        <p:spPr>
          <a:xfrm>
            <a:off x="1208995" y="1720934"/>
            <a:ext cx="8239806" cy="1107996"/>
          </a:xfrm>
          <a:prstGeom prst="rect">
            <a:avLst/>
          </a:prstGeom>
        </p:spPr>
        <p:txBody>
          <a:bodyPr wrap="square" lIns="0" tIns="0" rIns="0" bIns="0" rtlCol="0" anchor="t">
            <a:spAutoFit/>
          </a:bodyPr>
          <a:lstStyle/>
          <a:p>
            <a:pPr marL="1028700" lvl="1" indent="-571500">
              <a:buFont typeface="Arial" panose="020B0604020202020204" pitchFamily="34" charset="0"/>
              <a:buChar char="•"/>
            </a:pPr>
            <a:r>
              <a:rPr lang="en-US" sz="3600" dirty="0">
                <a:latin typeface="Gidole" panose="020B0604020202020204" charset="0"/>
              </a:rPr>
              <a:t>Demo: </a:t>
            </a:r>
            <a:r>
              <a:rPr lang="en-US" sz="3600" dirty="0">
                <a:solidFill>
                  <a:srgbClr val="000000"/>
                </a:solidFill>
                <a:latin typeface="Roboto Mono" pitchFamily="2" charset="0"/>
                <a:ea typeface="Roboto Mono" pitchFamily="2" charset="0"/>
              </a:rPr>
              <a:t>wages.xlsx</a:t>
            </a:r>
          </a:p>
          <a:p>
            <a:pPr marL="1485900" lvl="2" indent="-571500">
              <a:buFont typeface="Arial" panose="020B0604020202020204" pitchFamily="34" charset="0"/>
              <a:buChar char="•"/>
            </a:pPr>
            <a:r>
              <a:rPr lang="en-US" sz="3600" dirty="0">
                <a:solidFill>
                  <a:srgbClr val="000000"/>
                </a:solidFill>
                <a:latin typeface="Gidole" panose="020B0604020202020204" charset="0"/>
                <a:ea typeface="Roboto Mono" pitchFamily="2" charset="0"/>
              </a:rPr>
              <a:t>(Don’t forget about the demo notes)</a:t>
            </a:r>
            <a:endParaRPr lang="en-US" sz="3600" dirty="0">
              <a:latin typeface="Gidole" panose="020B0604020202020204" charset="0"/>
            </a:endParaRPr>
          </a:p>
        </p:txBody>
      </p:sp>
    </p:spTree>
    <p:extLst>
      <p:ext uri="{BB962C8B-B14F-4D97-AF65-F5344CB8AC3E}">
        <p14:creationId xmlns:p14="http://schemas.microsoft.com/office/powerpoint/2010/main" val="9796873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0728361" y="2727361"/>
            <a:ext cx="7565692" cy="755358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4" name="Group 4"/>
          <p:cNvGrpSpPr/>
          <p:nvPr/>
        </p:nvGrpSpPr>
        <p:grpSpPr>
          <a:xfrm rot="-10800000">
            <a:off x="15566406" y="5573199"/>
            <a:ext cx="5443189" cy="471380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3D3935"/>
            </a:solidFill>
          </p:spPr>
        </p:sp>
      </p:grpSp>
      <p:sp>
        <p:nvSpPr>
          <p:cNvPr id="6" name="AutoShape 6"/>
          <p:cNvSpPr/>
          <p:nvPr/>
        </p:nvSpPr>
        <p:spPr>
          <a:xfrm>
            <a:off x="9144000" y="2143604"/>
            <a:ext cx="9466400" cy="56192"/>
          </a:xfrm>
          <a:prstGeom prst="rect">
            <a:avLst/>
          </a:prstGeom>
          <a:solidFill>
            <a:srgbClr val="000000"/>
          </a:solidFill>
        </p:spPr>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1028700" y="1028700"/>
            <a:ext cx="7567947" cy="2308324"/>
          </a:xfrm>
          <a:prstGeom prst="rect">
            <a:avLst/>
          </a:prstGeom>
        </p:spPr>
        <p:txBody>
          <a:bodyPr lIns="0" tIns="0" rIns="0" bIns="0" rtlCol="0" anchor="t">
            <a:spAutoFit/>
          </a:bodyPr>
          <a:lstStyle/>
          <a:p>
            <a:pPr>
              <a:lnSpc>
                <a:spcPts val="9000"/>
              </a:lnSpc>
            </a:pPr>
            <a:r>
              <a:rPr lang="en-US" sz="7500" spc="375" dirty="0">
                <a:solidFill>
                  <a:srgbClr val="000000"/>
                </a:solidFill>
                <a:latin typeface="League Spartan Bold"/>
              </a:rPr>
              <a:t>FOLLOWING ALONG</a:t>
            </a:r>
          </a:p>
        </p:txBody>
      </p:sp>
      <p:sp>
        <p:nvSpPr>
          <p:cNvPr id="9" name="TextBox 9"/>
          <p:cNvSpPr txBox="1"/>
          <p:nvPr/>
        </p:nvSpPr>
        <p:spPr>
          <a:xfrm rot="-5400000">
            <a:off x="-436430" y="6800740"/>
            <a:ext cx="3650350" cy="1264770"/>
          </a:xfrm>
          <a:prstGeom prst="rect">
            <a:avLst/>
          </a:prstGeom>
        </p:spPr>
        <p:txBody>
          <a:bodyPr lIns="0" tIns="0" rIns="0" bIns="0" rtlCol="0" anchor="t">
            <a:spAutoFit/>
          </a:bodyPr>
          <a:lstStyle/>
          <a:p>
            <a:pPr>
              <a:lnSpc>
                <a:spcPts val="3359"/>
              </a:lnSpc>
            </a:pPr>
            <a:r>
              <a:rPr lang="en-US" sz="2400" spc="192" dirty="0">
                <a:solidFill>
                  <a:srgbClr val="000000"/>
                </a:solidFill>
                <a:latin typeface="Gidole"/>
              </a:rPr>
              <a:t> Intermediate Excel Statistics for Business Analytics</a:t>
            </a:r>
          </a:p>
        </p:txBody>
      </p:sp>
      <p:sp>
        <p:nvSpPr>
          <p:cNvPr id="10" name="TextBox 10"/>
          <p:cNvSpPr txBox="1"/>
          <p:nvPr/>
        </p:nvSpPr>
        <p:spPr>
          <a:xfrm>
            <a:off x="3420038" y="3316520"/>
            <a:ext cx="5905084" cy="4833374"/>
          </a:xfrm>
          <a:prstGeom prst="rect">
            <a:avLst/>
          </a:prstGeom>
        </p:spPr>
        <p:txBody>
          <a:bodyPr lIns="0" tIns="0" rIns="0" bIns="0" rtlCol="0" anchor="t">
            <a:spAutoFit/>
          </a:bodyPr>
          <a:lstStyle/>
          <a:p>
            <a:pPr marL="457200" indent="-457200">
              <a:lnSpc>
                <a:spcPts val="3750"/>
              </a:lnSpc>
              <a:buFont typeface="Arial" panose="020B0604020202020204" pitchFamily="34" charset="0"/>
              <a:buChar char="•"/>
            </a:pPr>
            <a:r>
              <a:rPr lang="en-US" sz="3200" spc="30" dirty="0">
                <a:solidFill>
                  <a:srgbClr val="000000"/>
                </a:solidFill>
                <a:latin typeface="Gidole"/>
              </a:rPr>
              <a:t>Each section is a sub-folder</a:t>
            </a:r>
          </a:p>
          <a:p>
            <a:pPr>
              <a:lnSpc>
                <a:spcPts val="3750"/>
              </a:lnSpc>
            </a:pPr>
            <a:endParaRPr lang="en-US" sz="3200" spc="30" dirty="0">
              <a:solidFill>
                <a:srgbClr val="000000"/>
              </a:solidFill>
              <a:latin typeface="Gidole"/>
            </a:endParaRPr>
          </a:p>
          <a:p>
            <a:pPr marL="457200" indent="-457200">
              <a:lnSpc>
                <a:spcPts val="3750"/>
              </a:lnSpc>
              <a:buFont typeface="Arial" panose="020B0604020202020204" pitchFamily="34" charset="0"/>
              <a:buChar char="•"/>
            </a:pPr>
            <a:r>
              <a:rPr lang="en-US" sz="3200" spc="30" dirty="0">
                <a:solidFill>
                  <a:srgbClr val="000000"/>
                </a:solidFill>
                <a:latin typeface="Gidole"/>
              </a:rPr>
              <a:t>Demos = follow along with me</a:t>
            </a:r>
          </a:p>
          <a:p>
            <a:pPr marL="457200" indent="-457200">
              <a:lnSpc>
                <a:spcPts val="3750"/>
              </a:lnSpc>
              <a:buFont typeface="Arial" panose="020B0604020202020204" pitchFamily="34" charset="0"/>
              <a:buChar char="•"/>
            </a:pPr>
            <a:endParaRPr lang="en-US" sz="3200" spc="30" dirty="0">
              <a:solidFill>
                <a:srgbClr val="000000"/>
              </a:solidFill>
              <a:latin typeface="Gidole"/>
            </a:endParaRPr>
          </a:p>
          <a:p>
            <a:pPr marL="457200" indent="-457200">
              <a:lnSpc>
                <a:spcPts val="3750"/>
              </a:lnSpc>
              <a:buFont typeface="Arial" panose="020B0604020202020204" pitchFamily="34" charset="0"/>
              <a:buChar char="•"/>
            </a:pPr>
            <a:r>
              <a:rPr lang="en-US" sz="3200" spc="30" dirty="0">
                <a:solidFill>
                  <a:srgbClr val="000000"/>
                </a:solidFill>
                <a:latin typeface="Gidole"/>
              </a:rPr>
              <a:t>Drills = try it yourself</a:t>
            </a:r>
          </a:p>
          <a:p>
            <a:pPr marL="914400" lvl="1" indent="-457200">
              <a:lnSpc>
                <a:spcPts val="3750"/>
              </a:lnSpc>
              <a:buFont typeface="Arial" panose="020B0604020202020204" pitchFamily="34" charset="0"/>
              <a:buChar char="•"/>
            </a:pPr>
            <a:r>
              <a:rPr lang="en-US" sz="3200" spc="30" dirty="0">
                <a:solidFill>
                  <a:srgbClr val="000000"/>
                </a:solidFill>
                <a:latin typeface="Gidole"/>
              </a:rPr>
              <a:t>Refresh your memory with the demo notes</a:t>
            </a:r>
          </a:p>
          <a:p>
            <a:pPr lvl="1">
              <a:lnSpc>
                <a:spcPts val="3750"/>
              </a:lnSpc>
            </a:pPr>
            <a:endParaRPr lang="en-US" sz="3200" spc="30" dirty="0">
              <a:solidFill>
                <a:srgbClr val="000000"/>
              </a:solidFill>
              <a:latin typeface="Gidole"/>
            </a:endParaRPr>
          </a:p>
          <a:p>
            <a:pPr>
              <a:lnSpc>
                <a:spcPts val="3750"/>
              </a:lnSpc>
            </a:pPr>
            <a:endParaRPr lang="en-US" sz="3000" spc="30" dirty="0">
              <a:solidFill>
                <a:srgbClr val="000000"/>
              </a:solidFill>
              <a:latin typeface="Gidole"/>
            </a:endParaRPr>
          </a:p>
          <a:p>
            <a:pPr>
              <a:lnSpc>
                <a:spcPts val="3750"/>
              </a:lnSpc>
            </a:pPr>
            <a:endParaRPr lang="en-US" sz="3000" spc="30" dirty="0">
              <a:solidFill>
                <a:srgbClr val="000000"/>
              </a:solidFill>
              <a:latin typeface="Gidole"/>
            </a:endParaRPr>
          </a:p>
        </p:txBody>
      </p:sp>
    </p:spTree>
    <p:extLst>
      <p:ext uri="{BB962C8B-B14F-4D97-AF65-F5344CB8AC3E}">
        <p14:creationId xmlns:p14="http://schemas.microsoft.com/office/powerpoint/2010/main" val="392600996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2262286"/>
          </a:xfrm>
          <a:prstGeom prst="rect">
            <a:avLst/>
          </a:prstGeom>
        </p:spPr>
        <p:txBody>
          <a:bodyPr lIns="0" tIns="0" rIns="0" bIns="0" rtlCol="0" anchor="t">
            <a:spAutoFit/>
          </a:bodyPr>
          <a:lstStyle/>
          <a:p>
            <a:pPr algn="r">
              <a:lnSpc>
                <a:spcPts val="9100"/>
              </a:lnSpc>
            </a:pPr>
            <a:r>
              <a:rPr lang="en-US" sz="6500" b="1" spc="195" dirty="0">
                <a:solidFill>
                  <a:srgbClr val="F2F0F4"/>
                </a:solidFill>
                <a:latin typeface="League Spartan Italics"/>
              </a:rPr>
              <a:t>Summarizing a variable: descriptive statistics</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228600" y="3848100"/>
            <a:ext cx="8153400" cy="3970318"/>
          </a:xfrm>
          <a:prstGeom prst="rect">
            <a:avLst/>
          </a:prstGeom>
          <a:noFill/>
        </p:spPr>
        <p:txBody>
          <a:bodyPr wrap="square" rtlCol="0">
            <a:spAutoFit/>
          </a:bodyPr>
          <a:lstStyle/>
          <a:p>
            <a:pPr marL="285750" indent="-285750">
              <a:buFont typeface="Arial" panose="020B0604020202020204" pitchFamily="34" charset="0"/>
              <a:buChar char="•"/>
            </a:pPr>
            <a:r>
              <a:rPr lang="en-US" sz="3600" dirty="0">
                <a:latin typeface="Gidole" panose="020B0604020202020204" charset="0"/>
              </a:rPr>
              <a:t>Used for continuous variables</a:t>
            </a:r>
          </a:p>
          <a:p>
            <a:pPr marL="285750" indent="-285750">
              <a:buFont typeface="Arial" panose="020B0604020202020204" pitchFamily="34" charset="0"/>
              <a:buChar char="•"/>
            </a:pPr>
            <a:r>
              <a:rPr lang="en-US" sz="3600" dirty="0">
                <a:latin typeface="Gidole" panose="020B0604020202020204" charset="0"/>
              </a:rPr>
              <a:t>Central tendency: what value is the variable centered around?</a:t>
            </a:r>
          </a:p>
          <a:p>
            <a:pPr marL="742950" lvl="1" indent="-285750">
              <a:buFont typeface="Arial" panose="020B0604020202020204" pitchFamily="34" charset="0"/>
              <a:buChar char="•"/>
            </a:pPr>
            <a:r>
              <a:rPr lang="en-US" sz="3600" dirty="0">
                <a:latin typeface="Gidole" panose="020B0604020202020204" charset="0"/>
              </a:rPr>
              <a:t>Mean: “average”</a:t>
            </a:r>
          </a:p>
          <a:p>
            <a:pPr marL="742950" lvl="1" indent="-285750">
              <a:buFont typeface="Arial" panose="020B0604020202020204" pitchFamily="34" charset="0"/>
              <a:buChar char="•"/>
            </a:pPr>
            <a:r>
              <a:rPr lang="en-US" sz="3600" dirty="0">
                <a:latin typeface="Gidole" panose="020B0604020202020204" charset="0"/>
              </a:rPr>
              <a:t>Median: “middle”</a:t>
            </a:r>
          </a:p>
          <a:p>
            <a:pPr marL="742950" lvl="1" indent="-285750">
              <a:buFont typeface="Arial" panose="020B0604020202020204" pitchFamily="34" charset="0"/>
              <a:buChar char="•"/>
            </a:pPr>
            <a:r>
              <a:rPr lang="en-US" sz="3600" dirty="0">
                <a:latin typeface="Gidole" panose="020B0604020202020204" charset="0"/>
              </a:rPr>
              <a:t>Mode: “most common”</a:t>
            </a:r>
          </a:p>
          <a:p>
            <a:pPr marL="742950" lvl="1" indent="-285750">
              <a:buFont typeface="Arial" panose="020B0604020202020204" pitchFamily="34" charset="0"/>
              <a:buChar char="•"/>
            </a:pPr>
            <a:endParaRPr lang="en-US" sz="3600" dirty="0">
              <a:latin typeface="Gidole" panose="020B0604020202020204" charset="0"/>
            </a:endParaRPr>
          </a:p>
        </p:txBody>
      </p:sp>
    </p:spTree>
    <p:extLst>
      <p:ext uri="{BB962C8B-B14F-4D97-AF65-F5344CB8AC3E}">
        <p14:creationId xmlns:p14="http://schemas.microsoft.com/office/powerpoint/2010/main" val="253854278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sp>
        <p:nvSpPr>
          <p:cNvPr id="10" name="TextBox 10"/>
          <p:cNvSpPr txBox="1"/>
          <p:nvPr/>
        </p:nvSpPr>
        <p:spPr>
          <a:xfrm>
            <a:off x="1208995" y="1720934"/>
            <a:ext cx="8239806" cy="2769989"/>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rPr>
              <a:t>You are consulting for a non-profit on fundraising strategies</a:t>
            </a:r>
          </a:p>
          <a:p>
            <a:pPr marL="803910" lvl="1" indent="-457200">
              <a:buFont typeface="Arial" panose="020B0604020202020204" pitchFamily="34" charset="0"/>
              <a:buChar char="•"/>
            </a:pPr>
            <a:r>
              <a:rPr lang="en-US" sz="3600" dirty="0">
                <a:solidFill>
                  <a:srgbClr val="000000"/>
                </a:solidFill>
                <a:latin typeface="Gidole" panose="020B0604020202020204" charset="0"/>
              </a:rPr>
              <a:t>Donation data is shown to the right</a:t>
            </a:r>
          </a:p>
          <a:p>
            <a:pPr marL="803910" lvl="1" indent="-457200">
              <a:buFont typeface="Arial" panose="020B0604020202020204" pitchFamily="34" charset="0"/>
              <a:buChar char="•"/>
            </a:pPr>
            <a:r>
              <a:rPr lang="en-US" sz="3600" dirty="0">
                <a:solidFill>
                  <a:srgbClr val="000000"/>
                </a:solidFill>
                <a:latin typeface="Gidole" panose="020B0604020202020204" charset="0"/>
              </a:rPr>
              <a:t>Which measure of central tendency (mean/median/mode) should be tracked? </a:t>
            </a:r>
          </a:p>
        </p:txBody>
      </p:sp>
      <p:graphicFrame>
        <p:nvGraphicFramePr>
          <p:cNvPr id="89" name="Table 89">
            <a:extLst>
              <a:ext uri="{FF2B5EF4-FFF2-40B4-BE49-F238E27FC236}">
                <a16:creationId xmlns:a16="http://schemas.microsoft.com/office/drawing/2014/main" id="{A9518A22-9A5B-422B-A311-731ADD1D01D6}"/>
              </a:ext>
            </a:extLst>
          </p:cNvPr>
          <p:cNvGraphicFramePr>
            <a:graphicFrameLocks noGrp="1"/>
          </p:cNvGraphicFramePr>
          <p:nvPr>
            <p:extLst>
              <p:ext uri="{D42A27DB-BD31-4B8C-83A1-F6EECF244321}">
                <p14:modId xmlns:p14="http://schemas.microsoft.com/office/powerpoint/2010/main" val="2867359188"/>
              </p:ext>
            </p:extLst>
          </p:nvPr>
        </p:nvGraphicFramePr>
        <p:xfrm>
          <a:off x="9753600" y="1809918"/>
          <a:ext cx="5588000" cy="3291840"/>
        </p:xfrm>
        <a:graphic>
          <a:graphicData uri="http://schemas.openxmlformats.org/drawingml/2006/table">
            <a:tbl>
              <a:tblPr firstRow="1" bandRow="1">
                <a:tableStyleId>{72833802-FEF1-4C79-8D5D-14CF1EAF98D9}</a:tableStyleId>
              </a:tblPr>
              <a:tblGrid>
                <a:gridCol w="5588000">
                  <a:extLst>
                    <a:ext uri="{9D8B030D-6E8A-4147-A177-3AD203B41FA5}">
                      <a16:colId xmlns:a16="http://schemas.microsoft.com/office/drawing/2014/main" val="43855384"/>
                    </a:ext>
                  </a:extLst>
                </a:gridCol>
              </a:tblGrid>
              <a:tr h="370840">
                <a:tc>
                  <a:txBody>
                    <a:bodyPr/>
                    <a:lstStyle/>
                    <a:p>
                      <a:r>
                        <a:rPr lang="en-US" sz="3000" dirty="0">
                          <a:latin typeface="Gidole" panose="020B0604020202020204" charset="0"/>
                        </a:rPr>
                        <a:t>Variable</a:t>
                      </a:r>
                    </a:p>
                  </a:txBody>
                  <a:tcPr>
                    <a:solidFill>
                      <a:srgbClr val="CF3338"/>
                    </a:solidFill>
                  </a:tcPr>
                </a:tc>
                <a:extLst>
                  <a:ext uri="{0D108BD9-81ED-4DB2-BD59-A6C34878D82A}">
                    <a16:rowId xmlns:a16="http://schemas.microsoft.com/office/drawing/2014/main" val="1685335321"/>
                  </a:ext>
                </a:extLst>
              </a:tr>
              <a:tr h="370840">
                <a:tc>
                  <a:txBody>
                    <a:bodyPr/>
                    <a:lstStyle/>
                    <a:p>
                      <a:r>
                        <a:rPr lang="en-US" sz="3000" dirty="0">
                          <a:latin typeface="Roboto Mono" pitchFamily="2" charset="0"/>
                          <a:ea typeface="Roboto Mono" pitchFamily="2" charset="0"/>
                        </a:rPr>
                        <a:t>10</a:t>
                      </a:r>
                    </a:p>
                  </a:txBody>
                  <a:tcPr/>
                </a:tc>
                <a:extLst>
                  <a:ext uri="{0D108BD9-81ED-4DB2-BD59-A6C34878D82A}">
                    <a16:rowId xmlns:a16="http://schemas.microsoft.com/office/drawing/2014/main" val="787104677"/>
                  </a:ext>
                </a:extLst>
              </a:tr>
              <a:tr h="370840">
                <a:tc>
                  <a:txBody>
                    <a:bodyPr/>
                    <a:lstStyle/>
                    <a:p>
                      <a:r>
                        <a:rPr lang="en-US" sz="3000" dirty="0">
                          <a:latin typeface="Roboto Mono" pitchFamily="2" charset="0"/>
                          <a:ea typeface="Roboto Mono" pitchFamily="2" charset="0"/>
                        </a:rPr>
                        <a:t>10</a:t>
                      </a:r>
                    </a:p>
                  </a:txBody>
                  <a:tcPr/>
                </a:tc>
                <a:extLst>
                  <a:ext uri="{0D108BD9-81ED-4DB2-BD59-A6C34878D82A}">
                    <a16:rowId xmlns:a16="http://schemas.microsoft.com/office/drawing/2014/main" val="1485117769"/>
                  </a:ext>
                </a:extLst>
              </a:tr>
              <a:tr h="370840">
                <a:tc>
                  <a:txBody>
                    <a:bodyPr/>
                    <a:lstStyle/>
                    <a:p>
                      <a:r>
                        <a:rPr lang="en-US" sz="3000" dirty="0">
                          <a:latin typeface="Roboto Mono" pitchFamily="2" charset="0"/>
                          <a:ea typeface="Roboto Mono" pitchFamily="2" charset="0"/>
                        </a:rPr>
                        <a:t>20</a:t>
                      </a:r>
                    </a:p>
                  </a:txBody>
                  <a:tcPr/>
                </a:tc>
                <a:extLst>
                  <a:ext uri="{0D108BD9-81ED-4DB2-BD59-A6C34878D82A}">
                    <a16:rowId xmlns:a16="http://schemas.microsoft.com/office/drawing/2014/main" val="3931548709"/>
                  </a:ext>
                </a:extLst>
              </a:tr>
              <a:tr h="370840">
                <a:tc>
                  <a:txBody>
                    <a:bodyPr/>
                    <a:lstStyle/>
                    <a:p>
                      <a:r>
                        <a:rPr lang="en-US" sz="3000" dirty="0">
                          <a:latin typeface="Roboto Mono" pitchFamily="2" charset="0"/>
                          <a:ea typeface="Roboto Mono" pitchFamily="2" charset="0"/>
                        </a:rPr>
                        <a:t>30</a:t>
                      </a:r>
                    </a:p>
                  </a:txBody>
                  <a:tcPr/>
                </a:tc>
                <a:extLst>
                  <a:ext uri="{0D108BD9-81ED-4DB2-BD59-A6C34878D82A}">
                    <a16:rowId xmlns:a16="http://schemas.microsoft.com/office/drawing/2014/main" val="3268049934"/>
                  </a:ext>
                </a:extLst>
              </a:tr>
              <a:tr h="370840">
                <a:tc>
                  <a:txBody>
                    <a:bodyPr/>
                    <a:lstStyle/>
                    <a:p>
                      <a:r>
                        <a:rPr lang="en-US" sz="3000" dirty="0">
                          <a:latin typeface="Roboto Mono" pitchFamily="2" charset="0"/>
                          <a:ea typeface="Roboto Mono" pitchFamily="2" charset="0"/>
                        </a:rPr>
                        <a:t>100</a:t>
                      </a:r>
                    </a:p>
                  </a:txBody>
                  <a:tcPr/>
                </a:tc>
                <a:extLst>
                  <a:ext uri="{0D108BD9-81ED-4DB2-BD59-A6C34878D82A}">
                    <a16:rowId xmlns:a16="http://schemas.microsoft.com/office/drawing/2014/main" val="3402517326"/>
                  </a:ext>
                </a:extLst>
              </a:tr>
            </a:tbl>
          </a:graphicData>
        </a:graphic>
      </p:graphicFrame>
    </p:spTree>
    <p:extLst>
      <p:ext uri="{BB962C8B-B14F-4D97-AF65-F5344CB8AC3E}">
        <p14:creationId xmlns:p14="http://schemas.microsoft.com/office/powerpoint/2010/main" val="365079610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sp>
        <p:nvSpPr>
          <p:cNvPr id="10" name="TextBox 10"/>
          <p:cNvSpPr txBox="1"/>
          <p:nvPr/>
        </p:nvSpPr>
        <p:spPr>
          <a:xfrm>
            <a:off x="1208995" y="1720934"/>
            <a:ext cx="8239806" cy="3323987"/>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rPr>
              <a:t>You are consulting for a non-profit on fundraising strategies</a:t>
            </a:r>
          </a:p>
          <a:p>
            <a:pPr marL="803910" lvl="1" indent="-457200">
              <a:buFont typeface="Arial" panose="020B0604020202020204" pitchFamily="34" charset="0"/>
              <a:buChar char="•"/>
            </a:pPr>
            <a:r>
              <a:rPr lang="en-US" sz="3600" dirty="0">
                <a:solidFill>
                  <a:srgbClr val="000000"/>
                </a:solidFill>
                <a:latin typeface="Gidole" panose="020B0604020202020204" charset="0"/>
              </a:rPr>
              <a:t>Donation data is shown to the right</a:t>
            </a:r>
          </a:p>
          <a:p>
            <a:pPr marL="803910" lvl="1" indent="-457200">
              <a:buFont typeface="Arial" panose="020B0604020202020204" pitchFamily="34" charset="0"/>
              <a:buChar char="•"/>
            </a:pPr>
            <a:r>
              <a:rPr lang="en-US" sz="3600" dirty="0">
                <a:solidFill>
                  <a:srgbClr val="000000"/>
                </a:solidFill>
                <a:latin typeface="Gidole" panose="020B0604020202020204" charset="0"/>
              </a:rPr>
              <a:t>Which measure of central tendency (mean/median/mode) should be tracked? </a:t>
            </a:r>
          </a:p>
          <a:p>
            <a:pPr marL="803910" lvl="1" indent="-457200">
              <a:buFont typeface="Arial" panose="020B0604020202020204" pitchFamily="34" charset="0"/>
              <a:buChar char="•"/>
            </a:pPr>
            <a:r>
              <a:rPr lang="en-US" sz="3600" b="1" dirty="0">
                <a:solidFill>
                  <a:srgbClr val="000000"/>
                </a:solidFill>
                <a:latin typeface="Gidole" panose="020B0604020202020204" charset="0"/>
              </a:rPr>
              <a:t>No one statistic rules them all</a:t>
            </a:r>
          </a:p>
        </p:txBody>
      </p:sp>
      <p:graphicFrame>
        <p:nvGraphicFramePr>
          <p:cNvPr id="89" name="Table 89">
            <a:extLst>
              <a:ext uri="{FF2B5EF4-FFF2-40B4-BE49-F238E27FC236}">
                <a16:creationId xmlns:a16="http://schemas.microsoft.com/office/drawing/2014/main" id="{A9518A22-9A5B-422B-A311-731ADD1D01D6}"/>
              </a:ext>
            </a:extLst>
          </p:cNvPr>
          <p:cNvGraphicFramePr>
            <a:graphicFrameLocks noGrp="1"/>
          </p:cNvGraphicFramePr>
          <p:nvPr>
            <p:extLst>
              <p:ext uri="{D42A27DB-BD31-4B8C-83A1-F6EECF244321}">
                <p14:modId xmlns:p14="http://schemas.microsoft.com/office/powerpoint/2010/main" val="508794462"/>
              </p:ext>
            </p:extLst>
          </p:nvPr>
        </p:nvGraphicFramePr>
        <p:xfrm>
          <a:off x="9753600" y="1809918"/>
          <a:ext cx="5588000" cy="3291840"/>
        </p:xfrm>
        <a:graphic>
          <a:graphicData uri="http://schemas.openxmlformats.org/drawingml/2006/table">
            <a:tbl>
              <a:tblPr firstRow="1" bandRow="1">
                <a:tableStyleId>{72833802-FEF1-4C79-8D5D-14CF1EAF98D9}</a:tableStyleId>
              </a:tblPr>
              <a:tblGrid>
                <a:gridCol w="5588000">
                  <a:extLst>
                    <a:ext uri="{9D8B030D-6E8A-4147-A177-3AD203B41FA5}">
                      <a16:colId xmlns:a16="http://schemas.microsoft.com/office/drawing/2014/main" val="43855384"/>
                    </a:ext>
                  </a:extLst>
                </a:gridCol>
              </a:tblGrid>
              <a:tr h="370840">
                <a:tc>
                  <a:txBody>
                    <a:bodyPr/>
                    <a:lstStyle/>
                    <a:p>
                      <a:r>
                        <a:rPr lang="en-US" sz="3000" dirty="0">
                          <a:latin typeface="Gidole" panose="020B0604020202020204" charset="0"/>
                        </a:rPr>
                        <a:t>Variable</a:t>
                      </a:r>
                    </a:p>
                  </a:txBody>
                  <a:tcPr>
                    <a:solidFill>
                      <a:srgbClr val="CF3338"/>
                    </a:solidFill>
                  </a:tcPr>
                </a:tc>
                <a:extLst>
                  <a:ext uri="{0D108BD9-81ED-4DB2-BD59-A6C34878D82A}">
                    <a16:rowId xmlns:a16="http://schemas.microsoft.com/office/drawing/2014/main" val="1685335321"/>
                  </a:ext>
                </a:extLst>
              </a:tr>
              <a:tr h="370840">
                <a:tc>
                  <a:txBody>
                    <a:bodyPr/>
                    <a:lstStyle/>
                    <a:p>
                      <a:r>
                        <a:rPr lang="en-US" sz="3000" dirty="0">
                          <a:latin typeface="Gidole" panose="020B0604020202020204" charset="0"/>
                          <a:ea typeface="Roboto Mono" pitchFamily="2" charset="0"/>
                        </a:rPr>
                        <a:t>$10</a:t>
                      </a:r>
                    </a:p>
                  </a:txBody>
                  <a:tcPr/>
                </a:tc>
                <a:extLst>
                  <a:ext uri="{0D108BD9-81ED-4DB2-BD59-A6C34878D82A}">
                    <a16:rowId xmlns:a16="http://schemas.microsoft.com/office/drawing/2014/main" val="787104677"/>
                  </a:ext>
                </a:extLst>
              </a:tr>
              <a:tr h="370840">
                <a:tc>
                  <a:txBody>
                    <a:bodyPr/>
                    <a:lstStyle/>
                    <a:p>
                      <a:r>
                        <a:rPr lang="en-US" sz="3000" dirty="0">
                          <a:latin typeface="Gidole" panose="020B0604020202020204" charset="0"/>
                          <a:ea typeface="Roboto Mono" pitchFamily="2" charset="0"/>
                        </a:rPr>
                        <a:t>$10</a:t>
                      </a:r>
                    </a:p>
                  </a:txBody>
                  <a:tcPr/>
                </a:tc>
                <a:extLst>
                  <a:ext uri="{0D108BD9-81ED-4DB2-BD59-A6C34878D82A}">
                    <a16:rowId xmlns:a16="http://schemas.microsoft.com/office/drawing/2014/main" val="1485117769"/>
                  </a:ext>
                </a:extLst>
              </a:tr>
              <a:tr h="370840">
                <a:tc>
                  <a:txBody>
                    <a:bodyPr/>
                    <a:lstStyle/>
                    <a:p>
                      <a:r>
                        <a:rPr lang="en-US" sz="3000" dirty="0">
                          <a:latin typeface="Gidole" panose="020B0604020202020204" charset="0"/>
                          <a:ea typeface="Roboto Mono" pitchFamily="2" charset="0"/>
                        </a:rPr>
                        <a:t>$20</a:t>
                      </a:r>
                    </a:p>
                  </a:txBody>
                  <a:tcPr/>
                </a:tc>
                <a:extLst>
                  <a:ext uri="{0D108BD9-81ED-4DB2-BD59-A6C34878D82A}">
                    <a16:rowId xmlns:a16="http://schemas.microsoft.com/office/drawing/2014/main" val="3931548709"/>
                  </a:ext>
                </a:extLst>
              </a:tr>
              <a:tr h="370840">
                <a:tc>
                  <a:txBody>
                    <a:bodyPr/>
                    <a:lstStyle/>
                    <a:p>
                      <a:r>
                        <a:rPr lang="en-US" sz="3000" dirty="0">
                          <a:latin typeface="Gidole" panose="020B0604020202020204" charset="0"/>
                          <a:ea typeface="Roboto Mono" pitchFamily="2" charset="0"/>
                        </a:rPr>
                        <a:t>$30</a:t>
                      </a:r>
                    </a:p>
                  </a:txBody>
                  <a:tcPr/>
                </a:tc>
                <a:extLst>
                  <a:ext uri="{0D108BD9-81ED-4DB2-BD59-A6C34878D82A}">
                    <a16:rowId xmlns:a16="http://schemas.microsoft.com/office/drawing/2014/main" val="3268049934"/>
                  </a:ext>
                </a:extLst>
              </a:tr>
              <a:tr h="370840">
                <a:tc>
                  <a:txBody>
                    <a:bodyPr/>
                    <a:lstStyle/>
                    <a:p>
                      <a:r>
                        <a:rPr lang="en-US" sz="3000" dirty="0">
                          <a:latin typeface="Gidole" panose="020B0604020202020204" charset="0"/>
                          <a:ea typeface="Roboto Mono" pitchFamily="2" charset="0"/>
                        </a:rPr>
                        <a:t>$100</a:t>
                      </a:r>
                    </a:p>
                  </a:txBody>
                  <a:tcPr/>
                </a:tc>
                <a:extLst>
                  <a:ext uri="{0D108BD9-81ED-4DB2-BD59-A6C34878D82A}">
                    <a16:rowId xmlns:a16="http://schemas.microsoft.com/office/drawing/2014/main" val="3402517326"/>
                  </a:ext>
                </a:extLst>
              </a:tr>
            </a:tbl>
          </a:graphicData>
        </a:graphic>
      </p:graphicFrame>
      <p:graphicFrame>
        <p:nvGraphicFramePr>
          <p:cNvPr id="6" name="Table 89">
            <a:extLst>
              <a:ext uri="{FF2B5EF4-FFF2-40B4-BE49-F238E27FC236}">
                <a16:creationId xmlns:a16="http://schemas.microsoft.com/office/drawing/2014/main" id="{29F564BB-98E9-400D-B590-0B7AAFC6BF14}"/>
              </a:ext>
            </a:extLst>
          </p:cNvPr>
          <p:cNvGraphicFramePr>
            <a:graphicFrameLocks noGrp="1"/>
          </p:cNvGraphicFramePr>
          <p:nvPr>
            <p:extLst>
              <p:ext uri="{D42A27DB-BD31-4B8C-83A1-F6EECF244321}">
                <p14:modId xmlns:p14="http://schemas.microsoft.com/office/powerpoint/2010/main" val="571151279"/>
              </p:ext>
            </p:extLst>
          </p:nvPr>
        </p:nvGraphicFramePr>
        <p:xfrm>
          <a:off x="9753600" y="5676900"/>
          <a:ext cx="5588000" cy="2194560"/>
        </p:xfrm>
        <a:graphic>
          <a:graphicData uri="http://schemas.openxmlformats.org/drawingml/2006/table">
            <a:tbl>
              <a:tblPr firstRow="1" bandRow="1">
                <a:tableStyleId>{72833802-FEF1-4C79-8D5D-14CF1EAF98D9}</a:tableStyleId>
              </a:tblPr>
              <a:tblGrid>
                <a:gridCol w="2794000">
                  <a:extLst>
                    <a:ext uri="{9D8B030D-6E8A-4147-A177-3AD203B41FA5}">
                      <a16:colId xmlns:a16="http://schemas.microsoft.com/office/drawing/2014/main" val="43855384"/>
                    </a:ext>
                  </a:extLst>
                </a:gridCol>
                <a:gridCol w="2794000">
                  <a:extLst>
                    <a:ext uri="{9D8B030D-6E8A-4147-A177-3AD203B41FA5}">
                      <a16:colId xmlns:a16="http://schemas.microsoft.com/office/drawing/2014/main" val="2374285025"/>
                    </a:ext>
                  </a:extLst>
                </a:gridCol>
              </a:tblGrid>
              <a:tr h="370840">
                <a:tc>
                  <a:txBody>
                    <a:bodyPr/>
                    <a:lstStyle/>
                    <a:p>
                      <a:r>
                        <a:rPr lang="en-US" sz="3000" dirty="0">
                          <a:latin typeface="Gidole" panose="020B0604020202020204" charset="0"/>
                        </a:rPr>
                        <a:t>Statistic</a:t>
                      </a:r>
                    </a:p>
                  </a:txBody>
                  <a:tcPr>
                    <a:solidFill>
                      <a:srgbClr val="CF3338"/>
                    </a:solidFill>
                  </a:tcPr>
                </a:tc>
                <a:tc>
                  <a:txBody>
                    <a:bodyPr/>
                    <a:lstStyle/>
                    <a:p>
                      <a:r>
                        <a:rPr lang="en-US" sz="3000" dirty="0">
                          <a:latin typeface="Gidole" panose="020B0604020202020204" charset="0"/>
                        </a:rPr>
                        <a:t>Value</a:t>
                      </a:r>
                    </a:p>
                  </a:txBody>
                  <a:tcPr>
                    <a:solidFill>
                      <a:srgbClr val="CF3338"/>
                    </a:solidFill>
                  </a:tcPr>
                </a:tc>
                <a:extLst>
                  <a:ext uri="{0D108BD9-81ED-4DB2-BD59-A6C34878D82A}">
                    <a16:rowId xmlns:a16="http://schemas.microsoft.com/office/drawing/2014/main" val="1685335321"/>
                  </a:ext>
                </a:extLst>
              </a:tr>
              <a:tr h="370840">
                <a:tc>
                  <a:txBody>
                    <a:bodyPr/>
                    <a:lstStyle/>
                    <a:p>
                      <a:r>
                        <a:rPr lang="en-US" sz="3000" dirty="0">
                          <a:latin typeface="Gidole" panose="020B0604020202020204" charset="0"/>
                          <a:ea typeface="Roboto Mono" pitchFamily="2" charset="0"/>
                        </a:rPr>
                        <a:t>Mean</a:t>
                      </a:r>
                    </a:p>
                  </a:txBody>
                  <a:tcPr/>
                </a:tc>
                <a:tc>
                  <a:txBody>
                    <a:bodyPr/>
                    <a:lstStyle/>
                    <a:p>
                      <a:r>
                        <a:rPr lang="en-US" sz="3000" dirty="0">
                          <a:latin typeface="Gidole" panose="020B0604020202020204" charset="0"/>
                          <a:ea typeface="Roboto Mono" pitchFamily="2" charset="0"/>
                        </a:rPr>
                        <a:t>$34</a:t>
                      </a:r>
                    </a:p>
                  </a:txBody>
                  <a:tcPr/>
                </a:tc>
                <a:extLst>
                  <a:ext uri="{0D108BD9-81ED-4DB2-BD59-A6C34878D82A}">
                    <a16:rowId xmlns:a16="http://schemas.microsoft.com/office/drawing/2014/main" val="787104677"/>
                  </a:ext>
                </a:extLst>
              </a:tr>
              <a:tr h="370840">
                <a:tc>
                  <a:txBody>
                    <a:bodyPr/>
                    <a:lstStyle/>
                    <a:p>
                      <a:r>
                        <a:rPr lang="en-US" sz="3000" dirty="0">
                          <a:latin typeface="Gidole" panose="020B0604020202020204" charset="0"/>
                          <a:ea typeface="Roboto Mono" pitchFamily="2" charset="0"/>
                        </a:rPr>
                        <a:t>Median</a:t>
                      </a:r>
                    </a:p>
                  </a:txBody>
                  <a:tcPr/>
                </a:tc>
                <a:tc>
                  <a:txBody>
                    <a:bodyPr/>
                    <a:lstStyle/>
                    <a:p>
                      <a:r>
                        <a:rPr lang="en-US" sz="3000" dirty="0">
                          <a:latin typeface="Gidole" panose="020B0604020202020204" charset="0"/>
                          <a:ea typeface="Roboto Mono" pitchFamily="2" charset="0"/>
                        </a:rPr>
                        <a:t>$20</a:t>
                      </a:r>
                    </a:p>
                  </a:txBody>
                  <a:tcPr/>
                </a:tc>
                <a:extLst>
                  <a:ext uri="{0D108BD9-81ED-4DB2-BD59-A6C34878D82A}">
                    <a16:rowId xmlns:a16="http://schemas.microsoft.com/office/drawing/2014/main" val="1485117769"/>
                  </a:ext>
                </a:extLst>
              </a:tr>
              <a:tr h="370840">
                <a:tc>
                  <a:txBody>
                    <a:bodyPr/>
                    <a:lstStyle/>
                    <a:p>
                      <a:r>
                        <a:rPr lang="en-US" sz="3000" dirty="0">
                          <a:latin typeface="Gidole" panose="020B0604020202020204" charset="0"/>
                          <a:ea typeface="Roboto Mono" pitchFamily="2" charset="0"/>
                        </a:rPr>
                        <a:t>Mode</a:t>
                      </a:r>
                    </a:p>
                  </a:txBody>
                  <a:tcPr/>
                </a:tc>
                <a:tc>
                  <a:txBody>
                    <a:bodyPr/>
                    <a:lstStyle/>
                    <a:p>
                      <a:r>
                        <a:rPr lang="en-US" sz="3000" dirty="0">
                          <a:latin typeface="Gidole" panose="020B0604020202020204" charset="0"/>
                          <a:ea typeface="Roboto Mono" pitchFamily="2" charset="0"/>
                        </a:rPr>
                        <a:t>$10</a:t>
                      </a:r>
                    </a:p>
                  </a:txBody>
                  <a:tcPr/>
                </a:tc>
                <a:extLst>
                  <a:ext uri="{0D108BD9-81ED-4DB2-BD59-A6C34878D82A}">
                    <a16:rowId xmlns:a16="http://schemas.microsoft.com/office/drawing/2014/main" val="3931548709"/>
                  </a:ext>
                </a:extLst>
              </a:tr>
            </a:tbl>
          </a:graphicData>
        </a:graphic>
      </p:graphicFrame>
    </p:spTree>
    <p:extLst>
      <p:ext uri="{BB962C8B-B14F-4D97-AF65-F5344CB8AC3E}">
        <p14:creationId xmlns:p14="http://schemas.microsoft.com/office/powerpoint/2010/main" val="224657546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2262286"/>
          </a:xfrm>
          <a:prstGeom prst="rect">
            <a:avLst/>
          </a:prstGeom>
        </p:spPr>
        <p:txBody>
          <a:bodyPr lIns="0" tIns="0" rIns="0" bIns="0" rtlCol="0" anchor="t">
            <a:spAutoFit/>
          </a:bodyPr>
          <a:lstStyle/>
          <a:p>
            <a:pPr algn="r">
              <a:lnSpc>
                <a:spcPts val="9100"/>
              </a:lnSpc>
            </a:pPr>
            <a:r>
              <a:rPr lang="en-US" sz="6500" b="1" spc="195" dirty="0">
                <a:solidFill>
                  <a:srgbClr val="F2F0F4"/>
                </a:solidFill>
                <a:latin typeface="League Spartan Italics"/>
              </a:rPr>
              <a:t>Summarizing a variable: descriptive statistics</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228600" y="3848100"/>
            <a:ext cx="8153400" cy="6740307"/>
          </a:xfrm>
          <a:prstGeom prst="rect">
            <a:avLst/>
          </a:prstGeom>
          <a:noFill/>
        </p:spPr>
        <p:txBody>
          <a:bodyPr wrap="square" rtlCol="0">
            <a:spAutoFit/>
          </a:bodyPr>
          <a:lstStyle/>
          <a:p>
            <a:pPr marL="742950" lvl="1" indent="-285750">
              <a:buFont typeface="Arial" panose="020B0604020202020204" pitchFamily="34" charset="0"/>
              <a:buChar char="•"/>
            </a:pPr>
            <a:r>
              <a:rPr lang="en-US" sz="3600" dirty="0">
                <a:latin typeface="Gidole" panose="020B0604020202020204" charset="0"/>
              </a:rPr>
              <a:t>Variability: how spread is the variable from the center?</a:t>
            </a:r>
          </a:p>
          <a:p>
            <a:pPr marL="1200150" lvl="2" indent="-285750">
              <a:buFont typeface="Arial" panose="020B0604020202020204" pitchFamily="34" charset="0"/>
              <a:buChar char="•"/>
            </a:pPr>
            <a:r>
              <a:rPr lang="en-US" sz="3600" dirty="0">
                <a:latin typeface="Gidole" panose="020B0604020202020204" charset="0"/>
              </a:rPr>
              <a:t>Range: What are the min/max?</a:t>
            </a:r>
          </a:p>
          <a:p>
            <a:pPr marL="1200150" lvl="2" indent="-285750">
              <a:buFont typeface="Arial" panose="020B0604020202020204" pitchFamily="34" charset="0"/>
              <a:buChar char="•"/>
            </a:pPr>
            <a:r>
              <a:rPr lang="en-US" sz="3600" dirty="0">
                <a:latin typeface="Gidole" panose="020B0604020202020204" charset="0"/>
              </a:rPr>
              <a:t>Variance: Relative to the mean, how far away does the data fall? </a:t>
            </a:r>
          </a:p>
          <a:p>
            <a:pPr marL="1200150" lvl="2" indent="-285750">
              <a:buFont typeface="Arial" panose="020B0604020202020204" pitchFamily="34" charset="0"/>
              <a:buChar char="•"/>
            </a:pPr>
            <a:r>
              <a:rPr lang="en-US" sz="3600" dirty="0">
                <a:latin typeface="Gidole" panose="020B0604020202020204" charset="0"/>
              </a:rPr>
              <a:t>Standard deviation: Square root of the variance</a:t>
            </a:r>
          </a:p>
          <a:p>
            <a:pPr marL="1200150" lvl="2" indent="-285750">
              <a:buFont typeface="Arial" panose="020B0604020202020204" pitchFamily="34" charset="0"/>
              <a:buChar char="•"/>
            </a:pPr>
            <a:r>
              <a:rPr lang="en-US" sz="3600" dirty="0">
                <a:latin typeface="Gidole" panose="020B0604020202020204" charset="0"/>
              </a:rPr>
              <a:t>Standard error: accuracy with which a sample distribution represents a population (standard deviation / sample size) </a:t>
            </a:r>
          </a:p>
          <a:p>
            <a:pPr marL="742950" lvl="1" indent="-285750">
              <a:buFont typeface="Arial" panose="020B0604020202020204" pitchFamily="34" charset="0"/>
              <a:buChar char="•"/>
            </a:pPr>
            <a:endParaRPr lang="en-US" sz="3600" dirty="0">
              <a:latin typeface="Gidole" panose="020B0604020202020204" charset="0"/>
            </a:endParaRPr>
          </a:p>
        </p:txBody>
      </p:sp>
    </p:spTree>
    <p:extLst>
      <p:ext uri="{BB962C8B-B14F-4D97-AF65-F5344CB8AC3E}">
        <p14:creationId xmlns:p14="http://schemas.microsoft.com/office/powerpoint/2010/main" val="102094461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2262286"/>
          </a:xfrm>
          <a:prstGeom prst="rect">
            <a:avLst/>
          </a:prstGeom>
        </p:spPr>
        <p:txBody>
          <a:bodyPr lIns="0" tIns="0" rIns="0" bIns="0" rtlCol="0" anchor="t">
            <a:spAutoFit/>
          </a:bodyPr>
          <a:lstStyle/>
          <a:p>
            <a:pPr algn="r">
              <a:lnSpc>
                <a:spcPts val="9100"/>
              </a:lnSpc>
            </a:pPr>
            <a:r>
              <a:rPr lang="en-US" sz="6500" b="1" spc="195" dirty="0">
                <a:solidFill>
                  <a:srgbClr val="F2F0F4"/>
                </a:solidFill>
                <a:latin typeface="League Spartan Italics"/>
              </a:rPr>
              <a:t>Summarizing a variable: descriptive statistics</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228600" y="3848100"/>
            <a:ext cx="8153400" cy="1754326"/>
          </a:xfrm>
          <a:prstGeom prst="rect">
            <a:avLst/>
          </a:prstGeom>
          <a:noFill/>
        </p:spPr>
        <p:txBody>
          <a:bodyPr wrap="square" rtlCol="0">
            <a:spAutoFit/>
          </a:bodyPr>
          <a:lstStyle/>
          <a:p>
            <a:pPr marL="742950" lvl="1" indent="-285750">
              <a:buFont typeface="Arial" panose="020B0604020202020204" pitchFamily="34" charset="0"/>
              <a:buChar char="•"/>
            </a:pPr>
            <a:r>
              <a:rPr lang="en-US" sz="3600" dirty="0">
                <a:latin typeface="Gidole" panose="020B0604020202020204" charset="0"/>
              </a:rPr>
              <a:t>Distribution: How is the data distributed?</a:t>
            </a:r>
          </a:p>
          <a:p>
            <a:pPr marL="1200150" lvl="2" indent="-285750">
              <a:buFont typeface="Arial" panose="020B0604020202020204" pitchFamily="34" charset="0"/>
              <a:buChar char="•"/>
            </a:pPr>
            <a:r>
              <a:rPr lang="en-US" sz="3600" dirty="0">
                <a:latin typeface="Gidole" panose="020B0604020202020204" charset="0"/>
              </a:rPr>
              <a:t>Skewness: How lopsided is the data?</a:t>
            </a:r>
          </a:p>
        </p:txBody>
      </p:sp>
      <p:pic>
        <p:nvPicPr>
          <p:cNvPr id="18" name="Picture 17">
            <a:extLst>
              <a:ext uri="{FF2B5EF4-FFF2-40B4-BE49-F238E27FC236}">
                <a16:creationId xmlns:a16="http://schemas.microsoft.com/office/drawing/2014/main" id="{DF1A56B4-C586-409E-8932-343C7FBE602E}"/>
              </a:ext>
            </a:extLst>
          </p:cNvPr>
          <p:cNvPicPr>
            <a:picLocks noChangeAspect="1"/>
          </p:cNvPicPr>
          <p:nvPr/>
        </p:nvPicPr>
        <p:blipFill>
          <a:blip r:embed="rId4"/>
          <a:stretch>
            <a:fillRect/>
          </a:stretch>
        </p:blipFill>
        <p:spPr>
          <a:xfrm>
            <a:off x="3419237" y="5829300"/>
            <a:ext cx="11843377" cy="3293972"/>
          </a:xfrm>
          <a:prstGeom prst="rect">
            <a:avLst/>
          </a:prstGeom>
        </p:spPr>
      </p:pic>
    </p:spTree>
    <p:extLst>
      <p:ext uri="{BB962C8B-B14F-4D97-AF65-F5344CB8AC3E}">
        <p14:creationId xmlns:p14="http://schemas.microsoft.com/office/powerpoint/2010/main" val="302600455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2262286"/>
          </a:xfrm>
          <a:prstGeom prst="rect">
            <a:avLst/>
          </a:prstGeom>
        </p:spPr>
        <p:txBody>
          <a:bodyPr lIns="0" tIns="0" rIns="0" bIns="0" rtlCol="0" anchor="t">
            <a:spAutoFit/>
          </a:bodyPr>
          <a:lstStyle/>
          <a:p>
            <a:pPr algn="r">
              <a:lnSpc>
                <a:spcPts val="9100"/>
              </a:lnSpc>
            </a:pPr>
            <a:r>
              <a:rPr lang="en-US" sz="6500" b="1" spc="195" dirty="0">
                <a:solidFill>
                  <a:srgbClr val="F2F0F4"/>
                </a:solidFill>
                <a:latin typeface="League Spartan Italics"/>
              </a:rPr>
              <a:t>Summarizing a variable: descriptive statistics</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228600" y="3848100"/>
            <a:ext cx="8153400" cy="1754326"/>
          </a:xfrm>
          <a:prstGeom prst="rect">
            <a:avLst/>
          </a:prstGeom>
          <a:noFill/>
        </p:spPr>
        <p:txBody>
          <a:bodyPr wrap="square" rtlCol="0">
            <a:spAutoFit/>
          </a:bodyPr>
          <a:lstStyle/>
          <a:p>
            <a:pPr marL="742950" lvl="1" indent="-285750">
              <a:buFont typeface="Arial" panose="020B0604020202020204" pitchFamily="34" charset="0"/>
              <a:buChar char="•"/>
            </a:pPr>
            <a:r>
              <a:rPr lang="en-US" sz="3600" dirty="0">
                <a:latin typeface="Gidole" panose="020B0604020202020204" charset="0"/>
              </a:rPr>
              <a:t>Distribution: How is the data distributed?</a:t>
            </a:r>
          </a:p>
          <a:p>
            <a:pPr marL="1200150" lvl="2" indent="-285750">
              <a:buFont typeface="Arial" panose="020B0604020202020204" pitchFamily="34" charset="0"/>
              <a:buChar char="•"/>
            </a:pPr>
            <a:r>
              <a:rPr lang="en-US" sz="3600" dirty="0">
                <a:latin typeface="Gidole" panose="020B0604020202020204" charset="0"/>
              </a:rPr>
              <a:t>Kurtosis: How jagged is the data?</a:t>
            </a:r>
          </a:p>
        </p:txBody>
      </p:sp>
      <p:pic>
        <p:nvPicPr>
          <p:cNvPr id="11" name="Picture 10">
            <a:extLst>
              <a:ext uri="{FF2B5EF4-FFF2-40B4-BE49-F238E27FC236}">
                <a16:creationId xmlns:a16="http://schemas.microsoft.com/office/drawing/2014/main" id="{9C9F1E60-5ECE-410C-9FD8-D02C1DE41763}"/>
              </a:ext>
            </a:extLst>
          </p:cNvPr>
          <p:cNvPicPr>
            <a:picLocks noChangeAspect="1"/>
          </p:cNvPicPr>
          <p:nvPr/>
        </p:nvPicPr>
        <p:blipFill>
          <a:blip r:embed="rId4"/>
          <a:stretch>
            <a:fillRect/>
          </a:stretch>
        </p:blipFill>
        <p:spPr>
          <a:xfrm>
            <a:off x="3200400" y="6047441"/>
            <a:ext cx="12039600" cy="3185080"/>
          </a:xfrm>
          <a:prstGeom prst="rect">
            <a:avLst/>
          </a:prstGeom>
        </p:spPr>
      </p:pic>
    </p:spTree>
    <p:extLst>
      <p:ext uri="{BB962C8B-B14F-4D97-AF65-F5344CB8AC3E}">
        <p14:creationId xmlns:p14="http://schemas.microsoft.com/office/powerpoint/2010/main" val="392384890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1295400" y="3948942"/>
            <a:ext cx="16116300" cy="3543278"/>
          </a:xfrm>
          <a:prstGeom prst="rect">
            <a:avLst/>
          </a:prstGeom>
        </p:spPr>
        <p:txBody>
          <a:bodyPr wrap="square" lIns="0" tIns="0" rIns="0" bIns="0" rtlCol="0" anchor="t">
            <a:spAutoFit/>
          </a:bodyPr>
          <a:lstStyle/>
          <a:p>
            <a:pPr algn="ctr">
              <a:lnSpc>
                <a:spcPts val="9000"/>
              </a:lnSpc>
            </a:pPr>
            <a:r>
              <a:rPr lang="en-US" sz="9600" spc="375" dirty="0">
                <a:solidFill>
                  <a:srgbClr val="FFFFFF"/>
                </a:solidFill>
                <a:latin typeface="League Spartan Bold"/>
              </a:rPr>
              <a:t>HAVE YOU INSTALLED THE DATA ANALYSIS TOOLPAK?</a:t>
            </a:r>
          </a:p>
        </p:txBody>
      </p:sp>
    </p:spTree>
    <p:extLst>
      <p:ext uri="{BB962C8B-B14F-4D97-AF65-F5344CB8AC3E}">
        <p14:creationId xmlns:p14="http://schemas.microsoft.com/office/powerpoint/2010/main" val="428139143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2322" y="2322"/>
            <a:ext cx="2902170" cy="2897526"/>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sp>
        <p:nvSpPr>
          <p:cNvPr id="4" name="TextBox 4"/>
          <p:cNvSpPr txBox="1"/>
          <p:nvPr/>
        </p:nvSpPr>
        <p:spPr>
          <a:xfrm>
            <a:off x="3785442" y="647700"/>
            <a:ext cx="10717116" cy="596317"/>
          </a:xfrm>
          <a:prstGeom prst="rect">
            <a:avLst/>
          </a:prstGeom>
        </p:spPr>
        <p:txBody>
          <a:bodyPr lIns="0" tIns="0" rIns="0" bIns="0" rtlCol="0" anchor="t">
            <a:spAutoFit/>
          </a:bodyPr>
          <a:lstStyle/>
          <a:p>
            <a:pPr marL="264160" lvl="1" algn="ctr">
              <a:lnSpc>
                <a:spcPts val="3840"/>
              </a:lnSpc>
            </a:pPr>
            <a:r>
              <a:rPr lang="en-US" sz="6000" spc="160" dirty="0">
                <a:solidFill>
                  <a:srgbClr val="000000"/>
                </a:solidFill>
                <a:latin typeface="League Spartan Bold"/>
              </a:rPr>
              <a:t>ON WINDOWS:</a:t>
            </a:r>
          </a:p>
        </p:txBody>
      </p:sp>
      <p:grpSp>
        <p:nvGrpSpPr>
          <p:cNvPr id="5" name="Group 5"/>
          <p:cNvGrpSpPr/>
          <p:nvPr/>
        </p:nvGrpSpPr>
        <p:grpSpPr>
          <a:xfrm rot="-5400000">
            <a:off x="15388265" y="7387265"/>
            <a:ext cx="2902057" cy="2897414"/>
            <a:chOff x="0" y="0"/>
            <a:chExt cx="6350000" cy="6339840"/>
          </a:xfrm>
        </p:grpSpPr>
        <p:sp>
          <p:nvSpPr>
            <p:cNvPr id="6" name="Freeform 6"/>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pic>
        <p:nvPicPr>
          <p:cNvPr id="7" name="Picture 7"/>
          <p:cNvPicPr>
            <a:picLocks noChangeAspect="1"/>
          </p:cNvPicPr>
          <p:nvPr/>
        </p:nvPicPr>
        <p:blipFill>
          <a:blip r:embed="rId2"/>
          <a:srcRect/>
          <a:stretch>
            <a:fillRect/>
          </a:stretch>
        </p:blipFill>
        <p:spPr>
          <a:xfrm>
            <a:off x="16100583" y="9258300"/>
            <a:ext cx="2005783" cy="1470490"/>
          </a:xfrm>
          <a:prstGeom prst="rect">
            <a:avLst/>
          </a:prstGeom>
        </p:spPr>
      </p:pic>
      <p:pic>
        <p:nvPicPr>
          <p:cNvPr id="9" name="Picture 8">
            <a:extLst>
              <a:ext uri="{FF2B5EF4-FFF2-40B4-BE49-F238E27FC236}">
                <a16:creationId xmlns:a16="http://schemas.microsoft.com/office/drawing/2014/main" id="{84208236-4FD7-4875-A568-7B6DA83E13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2373" y="1600200"/>
            <a:ext cx="13614400" cy="7658100"/>
          </a:xfrm>
          <a:prstGeom prst="rect">
            <a:avLst/>
          </a:prstGeom>
        </p:spPr>
      </p:pic>
    </p:spTree>
    <p:extLst>
      <p:ext uri="{BB962C8B-B14F-4D97-AF65-F5344CB8AC3E}">
        <p14:creationId xmlns:p14="http://schemas.microsoft.com/office/powerpoint/2010/main" val="386880616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2322" y="2322"/>
            <a:ext cx="2902170" cy="2897526"/>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sp>
        <p:nvSpPr>
          <p:cNvPr id="4" name="TextBox 4"/>
          <p:cNvSpPr txBox="1"/>
          <p:nvPr/>
        </p:nvSpPr>
        <p:spPr>
          <a:xfrm>
            <a:off x="3785442" y="647700"/>
            <a:ext cx="10717116" cy="596317"/>
          </a:xfrm>
          <a:prstGeom prst="rect">
            <a:avLst/>
          </a:prstGeom>
        </p:spPr>
        <p:txBody>
          <a:bodyPr lIns="0" tIns="0" rIns="0" bIns="0" rtlCol="0" anchor="t">
            <a:spAutoFit/>
          </a:bodyPr>
          <a:lstStyle/>
          <a:p>
            <a:pPr marL="264160" lvl="1" algn="ctr">
              <a:lnSpc>
                <a:spcPts val="3840"/>
              </a:lnSpc>
            </a:pPr>
            <a:r>
              <a:rPr lang="en-US" sz="6000" spc="160" dirty="0">
                <a:solidFill>
                  <a:srgbClr val="000000"/>
                </a:solidFill>
                <a:latin typeface="League Spartan Bold"/>
              </a:rPr>
              <a:t>ON MAC:</a:t>
            </a:r>
          </a:p>
        </p:txBody>
      </p:sp>
      <p:grpSp>
        <p:nvGrpSpPr>
          <p:cNvPr id="5" name="Group 5"/>
          <p:cNvGrpSpPr/>
          <p:nvPr/>
        </p:nvGrpSpPr>
        <p:grpSpPr>
          <a:xfrm rot="-5400000">
            <a:off x="15388265" y="7387265"/>
            <a:ext cx="2902057" cy="2897414"/>
            <a:chOff x="0" y="0"/>
            <a:chExt cx="6350000" cy="6339840"/>
          </a:xfrm>
        </p:grpSpPr>
        <p:sp>
          <p:nvSpPr>
            <p:cNvPr id="6" name="Freeform 6"/>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pic>
        <p:nvPicPr>
          <p:cNvPr id="7" name="Picture 7"/>
          <p:cNvPicPr>
            <a:picLocks noChangeAspect="1"/>
          </p:cNvPicPr>
          <p:nvPr/>
        </p:nvPicPr>
        <p:blipFill>
          <a:blip r:embed="rId2"/>
          <a:srcRect/>
          <a:stretch>
            <a:fillRect/>
          </a:stretch>
        </p:blipFill>
        <p:spPr>
          <a:xfrm>
            <a:off x="16100583" y="9258300"/>
            <a:ext cx="2005783" cy="1470490"/>
          </a:xfrm>
          <a:prstGeom prst="rect">
            <a:avLst/>
          </a:prstGeom>
        </p:spPr>
      </p:pic>
      <p:pic>
        <p:nvPicPr>
          <p:cNvPr id="10" name="Picture 9">
            <a:extLst>
              <a:ext uri="{FF2B5EF4-FFF2-40B4-BE49-F238E27FC236}">
                <a16:creationId xmlns:a16="http://schemas.microsoft.com/office/drawing/2014/main" id="{FFE1877F-4E92-4654-A640-BD65ECE228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64" y="1714499"/>
            <a:ext cx="13866521" cy="7796111"/>
          </a:xfrm>
          <a:prstGeom prst="rect">
            <a:avLst/>
          </a:prstGeom>
        </p:spPr>
      </p:pic>
    </p:spTree>
    <p:extLst>
      <p:ext uri="{BB962C8B-B14F-4D97-AF65-F5344CB8AC3E}">
        <p14:creationId xmlns:p14="http://schemas.microsoft.com/office/powerpoint/2010/main" val="177648442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5" y="1720934"/>
            <a:ext cx="8239806" cy="1661993"/>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rPr>
              <a:t>File: </a:t>
            </a:r>
            <a:r>
              <a:rPr lang="en-US" sz="3600" dirty="0">
                <a:solidFill>
                  <a:srgbClr val="000000"/>
                </a:solidFill>
                <a:latin typeface="Roboto Mono" pitchFamily="2" charset="0"/>
                <a:ea typeface="Roboto Mono" pitchFamily="2" charset="0"/>
              </a:rPr>
              <a:t>wages.xlsx</a:t>
            </a: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Summarize </a:t>
            </a:r>
            <a:r>
              <a:rPr lang="en-US" sz="3600" dirty="0">
                <a:solidFill>
                  <a:srgbClr val="000000"/>
                </a:solidFill>
                <a:latin typeface="Roboto Mono" pitchFamily="2" charset="0"/>
                <a:ea typeface="Roboto Mono" pitchFamily="2" charset="0"/>
              </a:rPr>
              <a:t>wage</a:t>
            </a:r>
            <a:r>
              <a:rPr lang="en-US" sz="3600" dirty="0">
                <a:solidFill>
                  <a:srgbClr val="000000"/>
                </a:solidFill>
                <a:latin typeface="Gidole" panose="020B0604020202020204" charset="0"/>
                <a:ea typeface="Roboto Mono" pitchFamily="2" charset="0"/>
              </a:rPr>
              <a:t> with the Analysis </a:t>
            </a:r>
            <a:r>
              <a:rPr lang="en-US" sz="3600" dirty="0" err="1">
                <a:solidFill>
                  <a:srgbClr val="000000"/>
                </a:solidFill>
                <a:latin typeface="Gidole" panose="020B0604020202020204" charset="0"/>
                <a:ea typeface="Roboto Mono" pitchFamily="2" charset="0"/>
              </a:rPr>
              <a:t>ToolPak</a:t>
            </a:r>
            <a:endParaRPr lang="en-US" sz="3600" dirty="0">
              <a:solidFill>
                <a:srgbClr val="000000"/>
              </a:solidFill>
              <a:latin typeface="Gidole" panose="020B0604020202020204" charset="0"/>
              <a:ea typeface="Roboto Mono" pitchFamily="2" charset="0"/>
            </a:endParaRPr>
          </a:p>
        </p:txBody>
      </p:sp>
    </p:spTree>
    <p:extLst>
      <p:ext uri="{BB962C8B-B14F-4D97-AF65-F5344CB8AC3E}">
        <p14:creationId xmlns:p14="http://schemas.microsoft.com/office/powerpoint/2010/main" val="10696426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1295400" y="3948942"/>
            <a:ext cx="16116300" cy="3543278"/>
          </a:xfrm>
          <a:prstGeom prst="rect">
            <a:avLst/>
          </a:prstGeom>
        </p:spPr>
        <p:txBody>
          <a:bodyPr wrap="square" lIns="0" tIns="0" rIns="0" bIns="0" rtlCol="0" anchor="t">
            <a:spAutoFit/>
          </a:bodyPr>
          <a:lstStyle/>
          <a:p>
            <a:pPr algn="ctr">
              <a:lnSpc>
                <a:spcPts val="9000"/>
              </a:lnSpc>
            </a:pPr>
            <a:r>
              <a:rPr lang="en-US" sz="9600" spc="375" dirty="0">
                <a:solidFill>
                  <a:srgbClr val="FFFFFF"/>
                </a:solidFill>
                <a:latin typeface="League Spartan Bold"/>
              </a:rPr>
              <a:t>HAVE YOU INSTALLED THE DATA ANALYSIS TOOLPAK?</a:t>
            </a:r>
          </a:p>
        </p:txBody>
      </p:sp>
    </p:spTree>
    <p:extLst>
      <p:ext uri="{BB962C8B-B14F-4D97-AF65-F5344CB8AC3E}">
        <p14:creationId xmlns:p14="http://schemas.microsoft.com/office/powerpoint/2010/main" val="186036699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1095300"/>
          </a:xfrm>
          <a:prstGeom prst="rect">
            <a:avLst/>
          </a:prstGeom>
        </p:spPr>
        <p:txBody>
          <a:bodyPr lIns="0" tIns="0" rIns="0" bIns="0" rtlCol="0" anchor="t">
            <a:spAutoFit/>
          </a:bodyPr>
          <a:lstStyle/>
          <a:p>
            <a:pPr algn="r">
              <a:lnSpc>
                <a:spcPts val="9100"/>
              </a:lnSpc>
            </a:pPr>
            <a:r>
              <a:rPr lang="en-US" sz="6500" b="1" spc="195" dirty="0">
                <a:solidFill>
                  <a:srgbClr val="F2F0F4"/>
                </a:solidFill>
                <a:latin typeface="League Spartan Italics"/>
              </a:rPr>
              <a:t>Summarizing a variable: visualization</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228600" y="3848100"/>
            <a:ext cx="8153400" cy="2862322"/>
          </a:xfrm>
          <a:prstGeom prst="rect">
            <a:avLst/>
          </a:prstGeom>
          <a:noFill/>
        </p:spPr>
        <p:txBody>
          <a:bodyPr wrap="square" rtlCol="0">
            <a:spAutoFit/>
          </a:bodyPr>
          <a:lstStyle/>
          <a:p>
            <a:pPr marL="742950" lvl="1" indent="-285750">
              <a:buFont typeface="Arial" panose="020B0604020202020204" pitchFamily="34" charset="0"/>
              <a:buChar char="•"/>
            </a:pPr>
            <a:r>
              <a:rPr lang="en-US" sz="3600" dirty="0">
                <a:latin typeface="Gidole" panose="020B0604020202020204" charset="0"/>
              </a:rPr>
              <a:t>Histogram</a:t>
            </a:r>
          </a:p>
          <a:p>
            <a:pPr marL="1200150" lvl="2" indent="-285750">
              <a:buFont typeface="Arial" panose="020B0604020202020204" pitchFamily="34" charset="0"/>
              <a:buChar char="•"/>
            </a:pPr>
            <a:r>
              <a:rPr lang="en-US" sz="3600" dirty="0">
                <a:latin typeface="Gidole" panose="020B0604020202020204" charset="0"/>
              </a:rPr>
              <a:t>What does the data’s distribution “looks like?”</a:t>
            </a:r>
          </a:p>
          <a:p>
            <a:pPr marL="1200150" lvl="2" indent="-285750">
              <a:buFont typeface="Arial" panose="020B0604020202020204" pitchFamily="34" charset="0"/>
              <a:buChar char="•"/>
            </a:pPr>
            <a:r>
              <a:rPr lang="en-US" sz="3600" dirty="0">
                <a:latin typeface="Gidole" panose="020B0604020202020204" charset="0"/>
              </a:rPr>
              <a:t>How many data points lie with each bin?</a:t>
            </a:r>
          </a:p>
        </p:txBody>
      </p:sp>
    </p:spTree>
    <p:extLst>
      <p:ext uri="{BB962C8B-B14F-4D97-AF65-F5344CB8AC3E}">
        <p14:creationId xmlns:p14="http://schemas.microsoft.com/office/powerpoint/2010/main" val="293492320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5" y="1720934"/>
            <a:ext cx="8239806" cy="1107996"/>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rPr>
              <a:t>File: </a:t>
            </a:r>
            <a:r>
              <a:rPr lang="en-US" sz="3600" dirty="0">
                <a:solidFill>
                  <a:srgbClr val="000000"/>
                </a:solidFill>
                <a:latin typeface="Roboto Mono" pitchFamily="2" charset="0"/>
                <a:ea typeface="Roboto Mono" pitchFamily="2" charset="0"/>
              </a:rPr>
              <a:t>wages.xlsx</a:t>
            </a: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Visualize </a:t>
            </a:r>
            <a:r>
              <a:rPr lang="en-US" sz="3600" dirty="0">
                <a:solidFill>
                  <a:srgbClr val="000000"/>
                </a:solidFill>
                <a:latin typeface="Roboto Mono" pitchFamily="2" charset="0"/>
                <a:ea typeface="Roboto Mono" pitchFamily="2" charset="0"/>
              </a:rPr>
              <a:t>wage</a:t>
            </a:r>
            <a:r>
              <a:rPr lang="en-US" sz="3600" dirty="0">
                <a:solidFill>
                  <a:srgbClr val="000000"/>
                </a:solidFill>
                <a:latin typeface="Gidole" panose="020B0604020202020204" charset="0"/>
                <a:ea typeface="Roboto Mono" pitchFamily="2" charset="0"/>
              </a:rPr>
              <a:t> with a histogram</a:t>
            </a:r>
          </a:p>
        </p:txBody>
      </p:sp>
    </p:spTree>
    <p:extLst>
      <p:ext uri="{BB962C8B-B14F-4D97-AF65-F5344CB8AC3E}">
        <p14:creationId xmlns:p14="http://schemas.microsoft.com/office/powerpoint/2010/main" val="425349360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sp>
        <p:nvSpPr>
          <p:cNvPr id="10" name="TextBox 10"/>
          <p:cNvSpPr txBox="1"/>
          <p:nvPr/>
        </p:nvSpPr>
        <p:spPr>
          <a:xfrm>
            <a:off x="1208995" y="1720934"/>
            <a:ext cx="8239806" cy="3323987"/>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rPr>
              <a:t>File: </a:t>
            </a:r>
            <a:r>
              <a:rPr lang="en-US" sz="3600" dirty="0">
                <a:solidFill>
                  <a:srgbClr val="000000"/>
                </a:solidFill>
                <a:latin typeface="Roboto Mono" pitchFamily="2" charset="0"/>
                <a:ea typeface="Roboto Mono" pitchFamily="2" charset="0"/>
              </a:rPr>
              <a:t>housing-descriptive.xlsx</a:t>
            </a: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Explore this dataset:</a:t>
            </a:r>
          </a:p>
          <a:p>
            <a:pPr marL="1261110" lvl="2"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Choose a categorical variable and run its frequencies</a:t>
            </a:r>
          </a:p>
          <a:p>
            <a:pPr marL="1261110" lvl="2"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Choose a continuous variable, run its </a:t>
            </a:r>
            <a:r>
              <a:rPr lang="en-US" sz="3600" dirty="0" err="1">
                <a:solidFill>
                  <a:srgbClr val="000000"/>
                </a:solidFill>
                <a:latin typeface="Gidole" panose="020B0604020202020204" charset="0"/>
                <a:ea typeface="Roboto Mono" pitchFamily="2" charset="0"/>
              </a:rPr>
              <a:t>descriptives</a:t>
            </a:r>
            <a:r>
              <a:rPr lang="en-US" sz="3600" dirty="0">
                <a:solidFill>
                  <a:srgbClr val="000000"/>
                </a:solidFill>
                <a:latin typeface="Gidole" panose="020B0604020202020204" charset="0"/>
                <a:ea typeface="Roboto Mono" pitchFamily="2" charset="0"/>
              </a:rPr>
              <a:t> and plot a histogram</a:t>
            </a:r>
          </a:p>
        </p:txBody>
      </p:sp>
    </p:spTree>
    <p:extLst>
      <p:ext uri="{BB962C8B-B14F-4D97-AF65-F5344CB8AC3E}">
        <p14:creationId xmlns:p14="http://schemas.microsoft.com/office/powerpoint/2010/main" val="268414877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2322" y="2322"/>
            <a:ext cx="2902170" cy="2897526"/>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sp>
        <p:nvSpPr>
          <p:cNvPr id="4" name="TextBox 4"/>
          <p:cNvSpPr txBox="1"/>
          <p:nvPr/>
        </p:nvSpPr>
        <p:spPr>
          <a:xfrm>
            <a:off x="1981200" y="342900"/>
            <a:ext cx="16306800" cy="923330"/>
          </a:xfrm>
          <a:prstGeom prst="rect">
            <a:avLst/>
          </a:prstGeom>
        </p:spPr>
        <p:txBody>
          <a:bodyPr wrap="square" lIns="0" tIns="0" rIns="0" bIns="0" rtlCol="0" anchor="t">
            <a:spAutoFit/>
          </a:bodyPr>
          <a:lstStyle/>
          <a:p>
            <a:pPr marL="264160" lvl="1" algn="ctr"/>
            <a:r>
              <a:rPr lang="en-US" sz="6000" spc="160" dirty="0">
                <a:solidFill>
                  <a:srgbClr val="000000"/>
                </a:solidFill>
                <a:latin typeface="League Spartan Bold"/>
              </a:rPr>
              <a:t>EVER WANTED TO JUST BE NORMAL?</a:t>
            </a:r>
          </a:p>
        </p:txBody>
      </p:sp>
      <p:grpSp>
        <p:nvGrpSpPr>
          <p:cNvPr id="5" name="Group 5"/>
          <p:cNvGrpSpPr/>
          <p:nvPr/>
        </p:nvGrpSpPr>
        <p:grpSpPr>
          <a:xfrm rot="-5400000">
            <a:off x="15388265" y="7387265"/>
            <a:ext cx="2902057" cy="2897414"/>
            <a:chOff x="0" y="0"/>
            <a:chExt cx="6350000" cy="6339840"/>
          </a:xfrm>
        </p:grpSpPr>
        <p:sp>
          <p:nvSpPr>
            <p:cNvPr id="6" name="Freeform 6"/>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11" name="TextBox 4">
            <a:extLst>
              <a:ext uri="{FF2B5EF4-FFF2-40B4-BE49-F238E27FC236}">
                <a16:creationId xmlns:a16="http://schemas.microsoft.com/office/drawing/2014/main" id="{96EB26AC-4351-48BF-9B04-3182EFED1FA2}"/>
              </a:ext>
            </a:extLst>
          </p:cNvPr>
          <p:cNvSpPr txBox="1"/>
          <p:nvPr/>
        </p:nvSpPr>
        <p:spPr>
          <a:xfrm>
            <a:off x="1981200" y="1266230"/>
            <a:ext cx="16306800" cy="923330"/>
          </a:xfrm>
          <a:prstGeom prst="rect">
            <a:avLst/>
          </a:prstGeom>
        </p:spPr>
        <p:txBody>
          <a:bodyPr wrap="square" lIns="0" tIns="0" rIns="0" bIns="0" rtlCol="0" anchor="t">
            <a:spAutoFit/>
          </a:bodyPr>
          <a:lstStyle/>
          <a:p>
            <a:pPr marL="264160" lvl="1" algn="ctr"/>
            <a:r>
              <a:rPr lang="en-US" sz="6000" spc="160" dirty="0">
                <a:solidFill>
                  <a:srgbClr val="000000"/>
                </a:solidFill>
                <a:latin typeface="League Spartan Bold"/>
              </a:rPr>
              <a:t>STATISTICS IS YOUR CHANCE.</a:t>
            </a:r>
          </a:p>
        </p:txBody>
      </p:sp>
      <p:pic>
        <p:nvPicPr>
          <p:cNvPr id="8" name="Picture 7">
            <a:extLst>
              <a:ext uri="{FF2B5EF4-FFF2-40B4-BE49-F238E27FC236}">
                <a16:creationId xmlns:a16="http://schemas.microsoft.com/office/drawing/2014/main" id="{F2570F35-8BD5-481B-A39F-7E17918BDF9F}"/>
              </a:ext>
            </a:extLst>
          </p:cNvPr>
          <p:cNvPicPr>
            <a:picLocks noChangeAspect="1"/>
          </p:cNvPicPr>
          <p:nvPr/>
        </p:nvPicPr>
        <p:blipFill>
          <a:blip r:embed="rId4"/>
          <a:stretch>
            <a:fillRect/>
          </a:stretch>
        </p:blipFill>
        <p:spPr>
          <a:xfrm>
            <a:off x="3048000" y="2189560"/>
            <a:ext cx="12496800" cy="7511375"/>
          </a:xfrm>
          <a:prstGeom prst="rect">
            <a:avLst/>
          </a:prstGeom>
        </p:spPr>
      </p:pic>
    </p:spTree>
    <p:extLst>
      <p:ext uri="{BB962C8B-B14F-4D97-AF65-F5344CB8AC3E}">
        <p14:creationId xmlns:p14="http://schemas.microsoft.com/office/powerpoint/2010/main" val="136202291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2322" y="2322"/>
            <a:ext cx="2902170" cy="2897526"/>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sp>
        <p:nvSpPr>
          <p:cNvPr id="4" name="TextBox 4"/>
          <p:cNvSpPr txBox="1"/>
          <p:nvPr/>
        </p:nvSpPr>
        <p:spPr>
          <a:xfrm>
            <a:off x="2057400" y="342900"/>
            <a:ext cx="16230600" cy="1569660"/>
          </a:xfrm>
          <a:prstGeom prst="rect">
            <a:avLst/>
          </a:prstGeom>
        </p:spPr>
        <p:txBody>
          <a:bodyPr wrap="square" lIns="0" tIns="0" rIns="0" bIns="0" rtlCol="0" anchor="t">
            <a:spAutoFit/>
          </a:bodyPr>
          <a:lstStyle/>
          <a:p>
            <a:pPr marL="264160" lvl="1" algn="ctr"/>
            <a:r>
              <a:rPr lang="en-US" sz="5400" spc="160" dirty="0">
                <a:solidFill>
                  <a:srgbClr val="000000"/>
                </a:solidFill>
                <a:latin typeface="League Spartan Bold"/>
              </a:rPr>
              <a:t>WHAT DOES IT MEAN TO BE NORMAL?</a:t>
            </a:r>
          </a:p>
          <a:p>
            <a:pPr marL="264160" lvl="1" algn="ctr"/>
            <a:r>
              <a:rPr lang="en-US" sz="4800" spc="160" dirty="0">
                <a:solidFill>
                  <a:srgbClr val="000000"/>
                </a:solidFill>
                <a:latin typeface="League Spartan Bold"/>
              </a:rPr>
              <a:t>“Empirical rule”</a:t>
            </a:r>
            <a:endParaRPr lang="en-US" sz="6000" spc="160" dirty="0">
              <a:solidFill>
                <a:srgbClr val="000000"/>
              </a:solidFill>
              <a:latin typeface="League Spartan Bold"/>
            </a:endParaRPr>
          </a:p>
        </p:txBody>
      </p:sp>
      <p:grpSp>
        <p:nvGrpSpPr>
          <p:cNvPr id="5" name="Group 5"/>
          <p:cNvGrpSpPr/>
          <p:nvPr/>
        </p:nvGrpSpPr>
        <p:grpSpPr>
          <a:xfrm rot="-5400000">
            <a:off x="15388265" y="7387265"/>
            <a:ext cx="2902057" cy="2897414"/>
            <a:chOff x="0" y="0"/>
            <a:chExt cx="6350000" cy="6339840"/>
          </a:xfrm>
        </p:grpSpPr>
        <p:sp>
          <p:nvSpPr>
            <p:cNvPr id="6" name="Freeform 6"/>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pic>
        <p:nvPicPr>
          <p:cNvPr id="1026" name="Picture 2" descr="Image result for 99 95 68 rule">
            <a:extLst>
              <a:ext uri="{FF2B5EF4-FFF2-40B4-BE49-F238E27FC236}">
                <a16:creationId xmlns:a16="http://schemas.microsoft.com/office/drawing/2014/main" id="{242D62C1-5554-45AF-AA69-DCBB30072CE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28833" y="1964527"/>
            <a:ext cx="6300788" cy="795889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3086328E-A577-4001-8EDC-88B58CF955B9}"/>
              </a:ext>
            </a:extLst>
          </p:cNvPr>
          <p:cNvSpPr txBox="1"/>
          <p:nvPr/>
        </p:nvSpPr>
        <p:spPr>
          <a:xfrm>
            <a:off x="8709" y="9600251"/>
            <a:ext cx="5486400" cy="646331"/>
          </a:xfrm>
          <a:prstGeom prst="rect">
            <a:avLst/>
          </a:prstGeom>
          <a:noFill/>
        </p:spPr>
        <p:txBody>
          <a:bodyPr wrap="square" rtlCol="0">
            <a:spAutoFit/>
          </a:bodyPr>
          <a:lstStyle/>
          <a:p>
            <a:r>
              <a:rPr lang="en-US" dirty="0">
                <a:latin typeface="Gidole" panose="02000503000000000000" pitchFamily="50" charset="0"/>
                <a:hlinkClick r:id="rId5"/>
              </a:rPr>
              <a:t>https://www.katemarshallmaths.com/chapter-3-bell-shaped-distribution.html</a:t>
            </a:r>
            <a:r>
              <a:rPr lang="en-US" dirty="0">
                <a:latin typeface="Gidole" panose="02000503000000000000" pitchFamily="50" charset="0"/>
              </a:rPr>
              <a:t>  </a:t>
            </a:r>
          </a:p>
        </p:txBody>
      </p:sp>
    </p:spTree>
    <p:extLst>
      <p:ext uri="{BB962C8B-B14F-4D97-AF65-F5344CB8AC3E}">
        <p14:creationId xmlns:p14="http://schemas.microsoft.com/office/powerpoint/2010/main" val="19266304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2322" y="2322"/>
            <a:ext cx="2902170" cy="2897526"/>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sp>
        <p:nvSpPr>
          <p:cNvPr id="4" name="TextBox 4"/>
          <p:cNvSpPr txBox="1"/>
          <p:nvPr/>
        </p:nvSpPr>
        <p:spPr>
          <a:xfrm>
            <a:off x="2057400" y="342900"/>
            <a:ext cx="16230600" cy="830997"/>
          </a:xfrm>
          <a:prstGeom prst="rect">
            <a:avLst/>
          </a:prstGeom>
        </p:spPr>
        <p:txBody>
          <a:bodyPr wrap="square" lIns="0" tIns="0" rIns="0" bIns="0" rtlCol="0" anchor="t">
            <a:spAutoFit/>
          </a:bodyPr>
          <a:lstStyle/>
          <a:p>
            <a:pPr marL="264160" lvl="1" algn="ctr"/>
            <a:r>
              <a:rPr lang="en-US" sz="5400" spc="160" dirty="0">
                <a:solidFill>
                  <a:srgbClr val="000000"/>
                </a:solidFill>
                <a:latin typeface="League Spartan Bold"/>
              </a:rPr>
              <a:t>SPOTTING NORMAL DISTRIBUTIONS</a:t>
            </a:r>
            <a:endParaRPr lang="en-US" sz="6000" spc="160" dirty="0">
              <a:solidFill>
                <a:srgbClr val="000000"/>
              </a:solidFill>
              <a:latin typeface="League Spartan Bold"/>
            </a:endParaRPr>
          </a:p>
        </p:txBody>
      </p:sp>
      <p:grpSp>
        <p:nvGrpSpPr>
          <p:cNvPr id="5" name="Group 5"/>
          <p:cNvGrpSpPr/>
          <p:nvPr/>
        </p:nvGrpSpPr>
        <p:grpSpPr>
          <a:xfrm rot="-5400000">
            <a:off x="15388265" y="7387265"/>
            <a:ext cx="2902057" cy="2897414"/>
            <a:chOff x="0" y="0"/>
            <a:chExt cx="6350000" cy="6339840"/>
          </a:xfrm>
        </p:grpSpPr>
        <p:sp>
          <p:nvSpPr>
            <p:cNvPr id="6" name="Freeform 6"/>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8">
            <a:extLst>
              <a:ext uri="{FF2B5EF4-FFF2-40B4-BE49-F238E27FC236}">
                <a16:creationId xmlns:a16="http://schemas.microsoft.com/office/drawing/2014/main" id="{3086328E-A577-4001-8EDC-88B58CF955B9}"/>
              </a:ext>
            </a:extLst>
          </p:cNvPr>
          <p:cNvSpPr txBox="1"/>
          <p:nvPr/>
        </p:nvSpPr>
        <p:spPr>
          <a:xfrm>
            <a:off x="8709" y="9600251"/>
            <a:ext cx="5486400" cy="646331"/>
          </a:xfrm>
          <a:prstGeom prst="rect">
            <a:avLst/>
          </a:prstGeom>
          <a:noFill/>
        </p:spPr>
        <p:txBody>
          <a:bodyPr wrap="square" rtlCol="0">
            <a:spAutoFit/>
          </a:bodyPr>
          <a:lstStyle/>
          <a:p>
            <a:r>
              <a:rPr lang="en-US" dirty="0">
                <a:latin typeface="Gidole" panose="02000503000000000000" pitchFamily="50" charset="0"/>
                <a:hlinkClick r:id="rId4"/>
              </a:rPr>
              <a:t>https://www.katemarshallmaths.com/chapter-3-bell-shaped-distribution.html</a:t>
            </a:r>
            <a:r>
              <a:rPr lang="en-US" dirty="0">
                <a:latin typeface="Gidole" panose="02000503000000000000" pitchFamily="50" charset="0"/>
              </a:rPr>
              <a:t>  </a:t>
            </a:r>
          </a:p>
        </p:txBody>
      </p:sp>
      <p:sp>
        <p:nvSpPr>
          <p:cNvPr id="10" name="TextBox 10">
            <a:extLst>
              <a:ext uri="{FF2B5EF4-FFF2-40B4-BE49-F238E27FC236}">
                <a16:creationId xmlns:a16="http://schemas.microsoft.com/office/drawing/2014/main" id="{43A962FB-55BE-406A-9629-407DD204C428}"/>
              </a:ext>
            </a:extLst>
          </p:cNvPr>
          <p:cNvSpPr txBox="1"/>
          <p:nvPr/>
        </p:nvSpPr>
        <p:spPr>
          <a:xfrm>
            <a:off x="2057400" y="1583076"/>
            <a:ext cx="8239806" cy="5539978"/>
          </a:xfrm>
          <a:prstGeom prst="rect">
            <a:avLst/>
          </a:prstGeom>
        </p:spPr>
        <p:txBody>
          <a:bodyPr wrap="square" lIns="0" tIns="0" rIns="0" bIns="0" rtlCol="0" anchor="t">
            <a:spAutoFit/>
          </a:bodyPr>
          <a:lstStyle/>
          <a:p>
            <a:pPr marL="346710" lvl="1"/>
            <a:r>
              <a:rPr lang="en-US" sz="3600" dirty="0">
                <a:solidFill>
                  <a:schemeClr val="tx1">
                    <a:lumMod val="95000"/>
                    <a:lumOff val="5000"/>
                  </a:schemeClr>
                </a:solidFill>
                <a:latin typeface="Gidole" panose="02000503000000000000" pitchFamily="50" charset="0"/>
                <a:ea typeface="Roboto Mono" pitchFamily="2" charset="0"/>
              </a:rPr>
              <a:t>There are  no “perfectly” normally distributed variables, but some are more normal than others:</a:t>
            </a:r>
          </a:p>
          <a:p>
            <a:pPr marL="346710" lvl="1"/>
            <a:endParaRPr lang="en-US" sz="3600" i="1" dirty="0">
              <a:solidFill>
                <a:schemeClr val="tx1">
                  <a:lumMod val="95000"/>
                  <a:lumOff val="5000"/>
                </a:schemeClr>
              </a:solidFill>
              <a:latin typeface="Gidole" panose="02000503000000000000" pitchFamily="50" charset="0"/>
              <a:ea typeface="Roboto Mono" pitchFamily="2" charset="0"/>
            </a:endParaRPr>
          </a:p>
          <a:p>
            <a:pPr marL="1089660" lvl="1" indent="-742950">
              <a:buAutoNum type="arabicPeriod"/>
            </a:pPr>
            <a:r>
              <a:rPr lang="en-US" sz="3600" dirty="0" err="1">
                <a:solidFill>
                  <a:srgbClr val="000000"/>
                </a:solidFill>
                <a:latin typeface="Gidole" panose="02000503000000000000" pitchFamily="50" charset="0"/>
                <a:ea typeface="Roboto Mono" pitchFamily="2" charset="0"/>
              </a:rPr>
              <a:t>Descriptives</a:t>
            </a:r>
            <a:r>
              <a:rPr lang="en-US" sz="3600" dirty="0">
                <a:solidFill>
                  <a:srgbClr val="000000"/>
                </a:solidFill>
                <a:latin typeface="Gidole" panose="02000503000000000000" pitchFamily="50" charset="0"/>
                <a:ea typeface="Roboto Mono" pitchFamily="2" charset="0"/>
              </a:rPr>
              <a:t>: skewness </a:t>
            </a:r>
            <a:r>
              <a:rPr lang="en-US" sz="3600" dirty="0">
                <a:latin typeface="Gidole" panose="02000503000000000000" pitchFamily="50" charset="0"/>
              </a:rPr>
              <a:t>±</a:t>
            </a:r>
            <a:r>
              <a:rPr lang="en-US" sz="3600" dirty="0">
                <a:solidFill>
                  <a:srgbClr val="000000"/>
                </a:solidFill>
                <a:latin typeface="Gidole" panose="02000503000000000000" pitchFamily="50" charset="0"/>
                <a:ea typeface="Roboto Mono" pitchFamily="2" charset="0"/>
              </a:rPr>
              <a:t> 8, kurtosis </a:t>
            </a:r>
            <a:r>
              <a:rPr lang="en-US" sz="3600" dirty="0">
                <a:latin typeface="Gidole" panose="02000503000000000000" pitchFamily="50" charset="0"/>
              </a:rPr>
              <a:t>± 20</a:t>
            </a:r>
          </a:p>
          <a:p>
            <a:pPr marL="1089660" lvl="1" indent="-742950">
              <a:buAutoNum type="arabicPeriod"/>
            </a:pPr>
            <a:r>
              <a:rPr lang="en-US" sz="3600" dirty="0">
                <a:solidFill>
                  <a:srgbClr val="000000"/>
                </a:solidFill>
                <a:latin typeface="Gidole" panose="02000503000000000000" pitchFamily="50" charset="0"/>
                <a:ea typeface="Roboto Mono" pitchFamily="2" charset="0"/>
              </a:rPr>
              <a:t>Visualizations: does it “look” normal?</a:t>
            </a:r>
          </a:p>
          <a:p>
            <a:pPr marL="1089660" lvl="1" indent="-742950">
              <a:buAutoNum type="arabicPeriod"/>
            </a:pPr>
            <a:r>
              <a:rPr lang="en-US" sz="3600" dirty="0">
                <a:solidFill>
                  <a:schemeClr val="bg1">
                    <a:lumMod val="50000"/>
                  </a:schemeClr>
                </a:solidFill>
                <a:latin typeface="Gidole" panose="02000503000000000000" pitchFamily="50" charset="0"/>
                <a:ea typeface="Roboto Mono" pitchFamily="2" charset="0"/>
              </a:rPr>
              <a:t>Inferentially: is it statistically distributed differently than normal?</a:t>
            </a:r>
          </a:p>
          <a:p>
            <a:pPr marL="346710" lvl="1"/>
            <a:endParaRPr lang="en-US" sz="3600" i="1" dirty="0">
              <a:solidFill>
                <a:schemeClr val="tx1">
                  <a:lumMod val="95000"/>
                  <a:lumOff val="5000"/>
                </a:schemeClr>
              </a:solidFill>
              <a:latin typeface="Gidole" panose="02000503000000000000" pitchFamily="50" charset="0"/>
              <a:ea typeface="Roboto Mono" pitchFamily="2" charset="0"/>
            </a:endParaRPr>
          </a:p>
        </p:txBody>
      </p:sp>
      <p:pic>
        <p:nvPicPr>
          <p:cNvPr id="2050" name="Picture 2" descr="Bigfoot, Evolution, Anthropoid Ape, Neandertals">
            <a:extLst>
              <a:ext uri="{FF2B5EF4-FFF2-40B4-BE49-F238E27FC236}">
                <a16:creationId xmlns:a16="http://schemas.microsoft.com/office/drawing/2014/main" id="{96186CBE-5FEC-48D1-9629-6BD29F473FA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9260" r="17406"/>
          <a:stretch/>
        </p:blipFill>
        <p:spPr bwMode="auto">
          <a:xfrm>
            <a:off x="13311050" y="2678905"/>
            <a:ext cx="4953001" cy="76080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691639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Lst>
          </a:blip>
          <a:srcRect/>
          <a:stretch/>
        </p:blipFill>
        <p:spPr>
          <a:xfrm>
            <a:off x="0" y="-1"/>
            <a:ext cx="7687509" cy="5129475"/>
          </a:xfrm>
          <a:prstGeom prst="rect">
            <a:avLst/>
          </a:prstGeom>
        </p:spPr>
      </p:pic>
      <p:sp>
        <p:nvSpPr>
          <p:cNvPr id="3" name="AutoShape 3"/>
          <p:cNvSpPr/>
          <p:nvPr/>
        </p:nvSpPr>
        <p:spPr>
          <a:xfrm>
            <a:off x="-100401" y="5129474"/>
            <a:ext cx="18485333" cy="5157526"/>
          </a:xfrm>
          <a:prstGeom prst="rect">
            <a:avLst/>
          </a:prstGeom>
          <a:solidFill>
            <a:srgbClr val="CF3338"/>
          </a:solidFill>
        </p:spPr>
      </p:sp>
      <p:grpSp>
        <p:nvGrpSpPr>
          <p:cNvPr id="4" name="Group 4"/>
          <p:cNvGrpSpPr/>
          <p:nvPr/>
        </p:nvGrpSpPr>
        <p:grpSpPr>
          <a:xfrm>
            <a:off x="-121817" y="2733413"/>
            <a:ext cx="7565692" cy="7553587"/>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3031757" y="5143500"/>
            <a:ext cx="6063514" cy="5251003"/>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4"/>
          <a:srcRect/>
          <a:stretch>
            <a:fillRect/>
          </a:stretch>
        </p:blipFill>
        <p:spPr>
          <a:xfrm>
            <a:off x="16100583" y="9258300"/>
            <a:ext cx="2005783" cy="1470490"/>
          </a:xfrm>
          <a:prstGeom prst="rect">
            <a:avLst/>
          </a:prstGeom>
        </p:spPr>
      </p:pic>
      <p:sp>
        <p:nvSpPr>
          <p:cNvPr id="9" name="TextBox 9"/>
          <p:cNvSpPr txBox="1"/>
          <p:nvPr/>
        </p:nvSpPr>
        <p:spPr>
          <a:xfrm>
            <a:off x="8427327" y="836057"/>
            <a:ext cx="8831973" cy="1154162"/>
          </a:xfrm>
          <a:prstGeom prst="rect">
            <a:avLst/>
          </a:prstGeom>
        </p:spPr>
        <p:txBody>
          <a:bodyPr lIns="0" tIns="0" rIns="0" bIns="0" rtlCol="0" anchor="t">
            <a:spAutoFit/>
          </a:bodyPr>
          <a:lstStyle/>
          <a:p>
            <a:pPr algn="r">
              <a:lnSpc>
                <a:spcPts val="9000"/>
              </a:lnSpc>
            </a:pPr>
            <a:r>
              <a:rPr lang="en-US" sz="7500" spc="375" dirty="0">
                <a:solidFill>
                  <a:srgbClr val="000000"/>
                </a:solidFill>
                <a:latin typeface="League Spartan Bold"/>
              </a:rPr>
              <a:t>STATROULETTE</a:t>
            </a:r>
          </a:p>
        </p:txBody>
      </p:sp>
      <p:sp>
        <p:nvSpPr>
          <p:cNvPr id="10" name="TextBox 10"/>
          <p:cNvSpPr txBox="1"/>
          <p:nvPr/>
        </p:nvSpPr>
        <p:spPr>
          <a:xfrm>
            <a:off x="5728519" y="5938707"/>
            <a:ext cx="11374956" cy="1102866"/>
          </a:xfrm>
          <a:prstGeom prst="rect">
            <a:avLst/>
          </a:prstGeom>
        </p:spPr>
        <p:txBody>
          <a:bodyPr wrap="square" lIns="0" tIns="0" rIns="0" bIns="0" rtlCol="0" anchor="t">
            <a:spAutoFit/>
          </a:bodyPr>
          <a:lstStyle/>
          <a:p>
            <a:pPr marL="868680" lvl="1" indent="-571500">
              <a:lnSpc>
                <a:spcPts val="4320"/>
              </a:lnSpc>
              <a:buFont typeface="Arial" panose="020B0604020202020204" pitchFamily="34" charset="0"/>
              <a:buChar char="•"/>
            </a:pPr>
            <a:r>
              <a:rPr lang="en-US" sz="3600" b="1" spc="179" dirty="0">
                <a:solidFill>
                  <a:srgbClr val="F2F0F4"/>
                </a:solidFill>
                <a:latin typeface="Gidole Bold"/>
              </a:rPr>
              <a:t>A roulette wheel returns values between 0 and 36.</a:t>
            </a:r>
          </a:p>
          <a:p>
            <a:pPr marL="868680" lvl="1" indent="-571500">
              <a:lnSpc>
                <a:spcPts val="4320"/>
              </a:lnSpc>
              <a:buFont typeface="Arial" panose="020B0604020202020204" pitchFamily="34" charset="0"/>
              <a:buChar char="•"/>
            </a:pPr>
            <a:r>
              <a:rPr lang="en-US" sz="3600" b="1" spc="179" dirty="0">
                <a:solidFill>
                  <a:srgbClr val="F2F0F4"/>
                </a:solidFill>
                <a:latin typeface="Gidole Bold"/>
              </a:rPr>
              <a:t>Let’s simulate a game of roulette in Excel</a:t>
            </a:r>
          </a:p>
        </p:txBody>
      </p:sp>
    </p:spTree>
    <p:extLst>
      <p:ext uri="{BB962C8B-B14F-4D97-AF65-F5344CB8AC3E}">
        <p14:creationId xmlns:p14="http://schemas.microsoft.com/office/powerpoint/2010/main" val="231516296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5" y="1720934"/>
            <a:ext cx="8239806" cy="923330"/>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000" dirty="0">
                <a:solidFill>
                  <a:srgbClr val="000000"/>
                </a:solidFill>
                <a:latin typeface="Gidole" panose="020B0604020202020204" charset="0"/>
              </a:rPr>
              <a:t>Simulate 500 rounds of a roulette spin.  </a:t>
            </a:r>
          </a:p>
          <a:p>
            <a:pPr marL="803910" lvl="1" indent="-457200">
              <a:buFont typeface="Arial" panose="020B0604020202020204" pitchFamily="34" charset="0"/>
              <a:buChar char="•"/>
            </a:pPr>
            <a:r>
              <a:rPr lang="en-US" sz="3000" dirty="0">
                <a:solidFill>
                  <a:srgbClr val="000000"/>
                </a:solidFill>
                <a:latin typeface="Gidole" panose="020B0604020202020204" charset="0"/>
              </a:rPr>
              <a:t>Plot the resulting frequency distribution.</a:t>
            </a:r>
          </a:p>
        </p:txBody>
      </p:sp>
    </p:spTree>
    <p:extLst>
      <p:ext uri="{BB962C8B-B14F-4D97-AF65-F5344CB8AC3E}">
        <p14:creationId xmlns:p14="http://schemas.microsoft.com/office/powerpoint/2010/main" val="346923197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5" y="1720934"/>
            <a:ext cx="8239806" cy="2308324"/>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000" dirty="0">
                <a:solidFill>
                  <a:srgbClr val="000000"/>
                </a:solidFill>
                <a:latin typeface="Gidole" panose="020B0604020202020204" charset="0"/>
              </a:rPr>
              <a:t>Simulate 500 rounds of a roulette spin using </a:t>
            </a:r>
            <a:r>
              <a:rPr lang="en-US" sz="3000" dirty="0">
                <a:solidFill>
                  <a:srgbClr val="000000"/>
                </a:solidFill>
                <a:latin typeface="Roboto Mono" pitchFamily="2" charset="0"/>
                <a:ea typeface="Roboto Mono" pitchFamily="2" charset="0"/>
              </a:rPr>
              <a:t>RANDBETWEEN(0,36)</a:t>
            </a:r>
            <a:r>
              <a:rPr lang="en-US" sz="3000" dirty="0">
                <a:solidFill>
                  <a:srgbClr val="000000"/>
                </a:solidFill>
                <a:latin typeface="Gidole" panose="020B0604020202020204" charset="0"/>
              </a:rPr>
              <a:t> </a:t>
            </a:r>
          </a:p>
          <a:p>
            <a:pPr marL="803910" lvl="1" indent="-457200">
              <a:buFont typeface="Arial" panose="020B0604020202020204" pitchFamily="34" charset="0"/>
              <a:buChar char="•"/>
            </a:pPr>
            <a:r>
              <a:rPr lang="en-US" sz="3000" dirty="0">
                <a:solidFill>
                  <a:srgbClr val="000000"/>
                </a:solidFill>
                <a:latin typeface="Gidole" panose="020B0604020202020204" charset="0"/>
              </a:rPr>
              <a:t>Plot the resulting frequency distribution using a histogram</a:t>
            </a:r>
          </a:p>
          <a:p>
            <a:pPr marL="803910" lvl="1" indent="-457200">
              <a:buFont typeface="Arial" panose="020B0604020202020204" pitchFamily="34" charset="0"/>
              <a:buChar char="•"/>
            </a:pPr>
            <a:r>
              <a:rPr lang="en-US" sz="3000" dirty="0">
                <a:solidFill>
                  <a:srgbClr val="000000"/>
                </a:solidFill>
                <a:latin typeface="Gidole" panose="020B0604020202020204" charset="0"/>
              </a:rPr>
              <a:t>Hit </a:t>
            </a:r>
            <a:r>
              <a:rPr lang="en-US" sz="3000" dirty="0">
                <a:solidFill>
                  <a:srgbClr val="000000"/>
                </a:solidFill>
                <a:latin typeface="Roboto Mono" pitchFamily="2" charset="0"/>
                <a:ea typeface="Roboto Mono" pitchFamily="2" charset="0"/>
              </a:rPr>
              <a:t>F9</a:t>
            </a:r>
            <a:r>
              <a:rPr lang="en-US" sz="3000" dirty="0">
                <a:solidFill>
                  <a:srgbClr val="000000"/>
                </a:solidFill>
                <a:latin typeface="Gidole" panose="020B0604020202020204" charset="0"/>
              </a:rPr>
              <a:t> while in your workbook. What happens? </a:t>
            </a:r>
          </a:p>
        </p:txBody>
      </p:sp>
    </p:spTree>
    <p:extLst>
      <p:ext uri="{BB962C8B-B14F-4D97-AF65-F5344CB8AC3E}">
        <p14:creationId xmlns:p14="http://schemas.microsoft.com/office/powerpoint/2010/main" val="339796147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5" y="1720934"/>
            <a:ext cx="8239806" cy="2308324"/>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000" dirty="0">
                <a:solidFill>
                  <a:srgbClr val="000000"/>
                </a:solidFill>
                <a:latin typeface="Gidole" panose="020B0604020202020204" charset="0"/>
              </a:rPr>
              <a:t>Now, simulate a roulette spin 100 times. </a:t>
            </a:r>
          </a:p>
          <a:p>
            <a:pPr marL="803910" lvl="1" indent="-457200">
              <a:buFont typeface="Arial" panose="020B0604020202020204" pitchFamily="34" charset="0"/>
              <a:buChar char="•"/>
            </a:pPr>
            <a:r>
              <a:rPr lang="en-US" sz="3000" dirty="0">
                <a:solidFill>
                  <a:srgbClr val="000000"/>
                </a:solidFill>
                <a:latin typeface="Gidole" panose="020B0604020202020204" charset="0"/>
              </a:rPr>
              <a:t>Take the average spin.</a:t>
            </a:r>
          </a:p>
          <a:p>
            <a:pPr marL="803910" lvl="1" indent="-457200">
              <a:buFont typeface="Arial" panose="020B0604020202020204" pitchFamily="34" charset="0"/>
              <a:buChar char="•"/>
            </a:pPr>
            <a:r>
              <a:rPr lang="en-US" sz="3000" dirty="0">
                <a:solidFill>
                  <a:srgbClr val="000000"/>
                </a:solidFill>
                <a:latin typeface="Gidole" panose="020B0604020202020204" charset="0"/>
              </a:rPr>
              <a:t>Do this 500 times.</a:t>
            </a:r>
          </a:p>
          <a:p>
            <a:pPr marL="803910" lvl="1" indent="-457200">
              <a:buFont typeface="Arial" panose="020B0604020202020204" pitchFamily="34" charset="0"/>
              <a:buChar char="•"/>
            </a:pPr>
            <a:r>
              <a:rPr lang="en-US" sz="3000" dirty="0">
                <a:solidFill>
                  <a:srgbClr val="000000"/>
                </a:solidFill>
                <a:latin typeface="Gidole" panose="020B0604020202020204" charset="0"/>
              </a:rPr>
              <a:t>Plot the distribution of sample means</a:t>
            </a:r>
          </a:p>
          <a:p>
            <a:pPr marL="803910" lvl="1" indent="-457200">
              <a:buFont typeface="Arial" panose="020B0604020202020204" pitchFamily="34" charset="0"/>
              <a:buChar char="•"/>
            </a:pPr>
            <a:r>
              <a:rPr lang="en-US" sz="3000" dirty="0">
                <a:solidFill>
                  <a:srgbClr val="000000"/>
                </a:solidFill>
                <a:latin typeface="Gidole" panose="020B0604020202020204" charset="0"/>
              </a:rPr>
              <a:t>Solution: </a:t>
            </a:r>
            <a:r>
              <a:rPr lang="en-US" sz="3000" dirty="0">
                <a:solidFill>
                  <a:srgbClr val="000000"/>
                </a:solidFill>
                <a:latin typeface="Consolas" panose="020B0609020204030204" pitchFamily="49" charset="0"/>
              </a:rPr>
              <a:t>stat-roulette.xlsx</a:t>
            </a:r>
          </a:p>
        </p:txBody>
      </p:sp>
    </p:spTree>
    <p:extLst>
      <p:ext uri="{BB962C8B-B14F-4D97-AF65-F5344CB8AC3E}">
        <p14:creationId xmlns:p14="http://schemas.microsoft.com/office/powerpoint/2010/main" val="8646266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457200" y="579839"/>
            <a:ext cx="17678400"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ON WINDOWS:			ON MAC:</a:t>
            </a:r>
          </a:p>
        </p:txBody>
      </p:sp>
      <p:sp>
        <p:nvSpPr>
          <p:cNvPr id="10" name="TextBox 10"/>
          <p:cNvSpPr txBox="1"/>
          <p:nvPr/>
        </p:nvSpPr>
        <p:spPr>
          <a:xfrm>
            <a:off x="9296400" y="1968532"/>
            <a:ext cx="8239806" cy="2215991"/>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Tools</a:t>
            </a: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Excel Add-ins</a:t>
            </a: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Check on Analysis </a:t>
            </a:r>
            <a:r>
              <a:rPr lang="en-US" sz="3600" dirty="0" err="1">
                <a:solidFill>
                  <a:srgbClr val="000000"/>
                </a:solidFill>
                <a:latin typeface="Gidole" panose="020B0604020202020204" charset="0"/>
                <a:ea typeface="Roboto Mono" pitchFamily="2" charset="0"/>
              </a:rPr>
              <a:t>ToolPak</a:t>
            </a:r>
            <a:endParaRPr lang="en-US" sz="3600" dirty="0">
              <a:solidFill>
                <a:srgbClr val="000000"/>
              </a:solidFill>
              <a:latin typeface="Gidole" panose="020B0604020202020204" charset="0"/>
              <a:ea typeface="Roboto Mono" pitchFamily="2" charset="0"/>
            </a:endParaRP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Click OK</a:t>
            </a:r>
          </a:p>
        </p:txBody>
      </p:sp>
      <p:sp>
        <p:nvSpPr>
          <p:cNvPr id="6" name="TextBox 10">
            <a:extLst>
              <a:ext uri="{FF2B5EF4-FFF2-40B4-BE49-F238E27FC236}">
                <a16:creationId xmlns:a16="http://schemas.microsoft.com/office/drawing/2014/main" id="{FB226F49-9F81-418A-95D0-D83B7EDC2A08}"/>
              </a:ext>
            </a:extLst>
          </p:cNvPr>
          <p:cNvSpPr txBox="1"/>
          <p:nvPr/>
        </p:nvSpPr>
        <p:spPr>
          <a:xfrm>
            <a:off x="609600" y="1968533"/>
            <a:ext cx="8239806" cy="3323987"/>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File</a:t>
            </a: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Options</a:t>
            </a: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Add-ins</a:t>
            </a: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Go</a:t>
            </a: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Check on Analysis </a:t>
            </a:r>
            <a:r>
              <a:rPr lang="en-US" sz="3600" dirty="0" err="1">
                <a:solidFill>
                  <a:srgbClr val="000000"/>
                </a:solidFill>
                <a:latin typeface="Gidole" panose="020B0604020202020204" charset="0"/>
                <a:ea typeface="Roboto Mono" pitchFamily="2" charset="0"/>
              </a:rPr>
              <a:t>ToolPak</a:t>
            </a:r>
            <a:endParaRPr lang="en-US" sz="3600" dirty="0">
              <a:solidFill>
                <a:srgbClr val="000000"/>
              </a:solidFill>
              <a:latin typeface="Gidole" panose="020B0604020202020204" charset="0"/>
              <a:ea typeface="Roboto Mono" pitchFamily="2" charset="0"/>
            </a:endParaRP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OK</a:t>
            </a:r>
          </a:p>
        </p:txBody>
      </p:sp>
    </p:spTree>
    <p:extLst>
      <p:ext uri="{BB962C8B-B14F-4D97-AF65-F5344CB8AC3E}">
        <p14:creationId xmlns:p14="http://schemas.microsoft.com/office/powerpoint/2010/main" val="102378210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a:off x="-100401" y="5129474"/>
            <a:ext cx="18485333" cy="5157526"/>
          </a:xfrm>
          <a:prstGeom prst="rect">
            <a:avLst/>
          </a:prstGeom>
          <a:solidFill>
            <a:srgbClr val="CF3338"/>
          </a:solidFill>
        </p:spPr>
      </p:sp>
      <p:grpSp>
        <p:nvGrpSpPr>
          <p:cNvPr id="4" name="Group 4"/>
          <p:cNvGrpSpPr/>
          <p:nvPr/>
        </p:nvGrpSpPr>
        <p:grpSpPr>
          <a:xfrm>
            <a:off x="-121817" y="2733413"/>
            <a:ext cx="7565692" cy="7553587"/>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3031757" y="5143500"/>
            <a:ext cx="6063514" cy="5251003"/>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8427327" y="836057"/>
            <a:ext cx="8831973" cy="2308324"/>
          </a:xfrm>
          <a:prstGeom prst="rect">
            <a:avLst/>
          </a:prstGeom>
        </p:spPr>
        <p:txBody>
          <a:bodyPr lIns="0" tIns="0" rIns="0" bIns="0" rtlCol="0" anchor="t">
            <a:spAutoFit/>
          </a:bodyPr>
          <a:lstStyle/>
          <a:p>
            <a:pPr algn="r">
              <a:lnSpc>
                <a:spcPts val="9000"/>
              </a:lnSpc>
            </a:pPr>
            <a:r>
              <a:rPr lang="en-US" sz="7500" spc="375" dirty="0">
                <a:solidFill>
                  <a:srgbClr val="000000"/>
                </a:solidFill>
                <a:latin typeface="League Spartan Bold"/>
              </a:rPr>
              <a:t>MAGIC… OR STATISTICS?</a:t>
            </a:r>
          </a:p>
        </p:txBody>
      </p:sp>
      <p:sp>
        <p:nvSpPr>
          <p:cNvPr id="10" name="TextBox 10"/>
          <p:cNvSpPr txBox="1"/>
          <p:nvPr/>
        </p:nvSpPr>
        <p:spPr>
          <a:xfrm>
            <a:off x="5728519" y="5938707"/>
            <a:ext cx="11374956" cy="2757165"/>
          </a:xfrm>
          <a:prstGeom prst="rect">
            <a:avLst/>
          </a:prstGeom>
        </p:spPr>
        <p:txBody>
          <a:bodyPr lIns="0" tIns="0" rIns="0" bIns="0" rtlCol="0" anchor="t">
            <a:spAutoFit/>
          </a:bodyPr>
          <a:lstStyle/>
          <a:p>
            <a:pPr marL="868680" lvl="1" indent="-571500">
              <a:lnSpc>
                <a:spcPts val="4320"/>
              </a:lnSpc>
              <a:buFont typeface="Arial" panose="020B0604020202020204" pitchFamily="34" charset="0"/>
              <a:buChar char="•"/>
            </a:pPr>
            <a:r>
              <a:rPr lang="en-US" sz="4800" b="1" u="sng" spc="179" dirty="0">
                <a:solidFill>
                  <a:srgbClr val="F2F0F4"/>
                </a:solidFill>
                <a:latin typeface="Gidole Bold"/>
              </a:rPr>
              <a:t>Central limit theorem</a:t>
            </a:r>
            <a:r>
              <a:rPr lang="en-US" sz="4800" b="1" spc="179" dirty="0">
                <a:solidFill>
                  <a:srgbClr val="F2F0F4"/>
                </a:solidFill>
                <a:latin typeface="Gidole Bold"/>
              </a:rPr>
              <a:t>: the sampling distribution of the mean of any independent, random variable will be normal or nearly normal, </a:t>
            </a:r>
            <a:r>
              <a:rPr lang="en-US" sz="4800" b="1" i="1" spc="179" dirty="0">
                <a:solidFill>
                  <a:srgbClr val="F2F0F4"/>
                </a:solidFill>
                <a:latin typeface="Gidole Bold"/>
              </a:rPr>
              <a:t>if the sample size is large enough.</a:t>
            </a:r>
          </a:p>
        </p:txBody>
      </p:sp>
      <p:sp>
        <p:nvSpPr>
          <p:cNvPr id="11" name="AutoShape 2" descr="Magic, Conjure, Conjurer, Cylinder, Magic Hat, Wand">
            <a:extLst>
              <a:ext uri="{FF2B5EF4-FFF2-40B4-BE49-F238E27FC236}">
                <a16:creationId xmlns:a16="http://schemas.microsoft.com/office/drawing/2014/main" id="{E679F27A-FD88-4672-B0BC-791C421C6359}"/>
              </a:ext>
            </a:extLst>
          </p:cNvPr>
          <p:cNvSpPr>
            <a:spLocks noChangeAspect="1" noChangeArrowheads="1"/>
          </p:cNvSpPr>
          <p:nvPr/>
        </p:nvSpPr>
        <p:spPr bwMode="auto">
          <a:xfrm>
            <a:off x="8991600" y="49911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3" name="Picture 12">
            <a:extLst>
              <a:ext uri="{FF2B5EF4-FFF2-40B4-BE49-F238E27FC236}">
                <a16:creationId xmlns:a16="http://schemas.microsoft.com/office/drawing/2014/main" id="{CDCF8DB7-3864-4286-AF94-A5463F939F2F}"/>
              </a:ext>
            </a:extLst>
          </p:cNvPr>
          <p:cNvPicPr>
            <a:picLocks noChangeAspect="1"/>
          </p:cNvPicPr>
          <p:nvPr/>
        </p:nvPicPr>
        <p:blipFill>
          <a:blip r:embed="rId4"/>
          <a:stretch>
            <a:fillRect/>
          </a:stretch>
        </p:blipFill>
        <p:spPr>
          <a:xfrm>
            <a:off x="-93242" y="0"/>
            <a:ext cx="8994146" cy="5129474"/>
          </a:xfrm>
          <a:prstGeom prst="rect">
            <a:avLst/>
          </a:prstGeom>
        </p:spPr>
      </p:pic>
    </p:spTree>
    <p:extLst>
      <p:ext uri="{BB962C8B-B14F-4D97-AF65-F5344CB8AC3E}">
        <p14:creationId xmlns:p14="http://schemas.microsoft.com/office/powerpoint/2010/main" val="224629609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1095300"/>
          </a:xfrm>
          <a:prstGeom prst="rect">
            <a:avLst/>
          </a:prstGeom>
        </p:spPr>
        <p:txBody>
          <a:bodyPr lIns="0" tIns="0" rIns="0" bIns="0" rtlCol="0" anchor="t">
            <a:spAutoFit/>
          </a:bodyPr>
          <a:lstStyle/>
          <a:p>
            <a:pPr algn="r">
              <a:lnSpc>
                <a:spcPts val="9100"/>
              </a:lnSpc>
            </a:pPr>
            <a:r>
              <a:rPr lang="en-US" sz="6500" spc="195" dirty="0">
                <a:solidFill>
                  <a:srgbClr val="F2F0F4"/>
                </a:solidFill>
                <a:latin typeface="League Spartan Italics"/>
              </a:rPr>
              <a:t>How “large enough” is large enough? </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228600" y="3848100"/>
            <a:ext cx="8153400" cy="2123658"/>
          </a:xfrm>
          <a:prstGeom prst="rect">
            <a:avLst/>
          </a:prstGeom>
          <a:noFill/>
        </p:spPr>
        <p:txBody>
          <a:bodyPr wrap="square" rtlCol="0">
            <a:spAutoFit/>
          </a:bodyPr>
          <a:lstStyle/>
          <a:p>
            <a:pPr marL="1028700" lvl="1" indent="-571500">
              <a:buFont typeface="Arial" panose="020B0604020202020204" pitchFamily="34" charset="0"/>
              <a:buChar char="•"/>
            </a:pPr>
            <a:r>
              <a:rPr lang="en-US" sz="4400" dirty="0">
                <a:latin typeface="Gidole" panose="020B0604020202020204" charset="0"/>
              </a:rPr>
              <a:t>N = 30? 60? 100?</a:t>
            </a:r>
          </a:p>
          <a:p>
            <a:pPr marL="1028700" lvl="1" indent="-571500">
              <a:buFont typeface="Arial" panose="020B0604020202020204" pitchFamily="34" charset="0"/>
              <a:buChar char="•"/>
            </a:pPr>
            <a:r>
              <a:rPr lang="en-US" sz="4400" dirty="0">
                <a:latin typeface="Gidole" panose="020B0604020202020204" charset="0"/>
              </a:rPr>
              <a:t>It depends on how “normal” your sample is</a:t>
            </a:r>
            <a:endParaRPr lang="en-US" sz="4400" i="1" dirty="0">
              <a:latin typeface="Gidole" panose="020B0604020202020204" charset="0"/>
            </a:endParaRPr>
          </a:p>
        </p:txBody>
      </p:sp>
    </p:spTree>
    <p:extLst>
      <p:ext uri="{BB962C8B-B14F-4D97-AF65-F5344CB8AC3E}">
        <p14:creationId xmlns:p14="http://schemas.microsoft.com/office/powerpoint/2010/main" val="78969377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a:off x="-100401" y="5129474"/>
            <a:ext cx="18485333" cy="5157526"/>
          </a:xfrm>
          <a:prstGeom prst="rect">
            <a:avLst/>
          </a:prstGeom>
          <a:solidFill>
            <a:srgbClr val="CF3338"/>
          </a:solidFill>
        </p:spPr>
      </p:sp>
      <p:grpSp>
        <p:nvGrpSpPr>
          <p:cNvPr id="4" name="Group 4"/>
          <p:cNvGrpSpPr/>
          <p:nvPr/>
        </p:nvGrpSpPr>
        <p:grpSpPr>
          <a:xfrm>
            <a:off x="-121817" y="2733413"/>
            <a:ext cx="7565692" cy="7553587"/>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3031757" y="5143500"/>
            <a:ext cx="6063514" cy="5251003"/>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8427327" y="836057"/>
            <a:ext cx="8831973" cy="2308324"/>
          </a:xfrm>
          <a:prstGeom prst="rect">
            <a:avLst/>
          </a:prstGeom>
        </p:spPr>
        <p:txBody>
          <a:bodyPr lIns="0" tIns="0" rIns="0" bIns="0" rtlCol="0" anchor="t">
            <a:spAutoFit/>
          </a:bodyPr>
          <a:lstStyle/>
          <a:p>
            <a:pPr algn="r">
              <a:lnSpc>
                <a:spcPts val="9000"/>
              </a:lnSpc>
            </a:pPr>
            <a:r>
              <a:rPr lang="en-US" sz="7500" spc="375" dirty="0">
                <a:solidFill>
                  <a:srgbClr val="000000"/>
                </a:solidFill>
                <a:latin typeface="League Spartan Bold"/>
              </a:rPr>
              <a:t>MEET ME IN THE MIDDLE</a:t>
            </a:r>
          </a:p>
        </p:txBody>
      </p:sp>
      <p:sp>
        <p:nvSpPr>
          <p:cNvPr id="10" name="TextBox 10"/>
          <p:cNvSpPr txBox="1"/>
          <p:nvPr/>
        </p:nvSpPr>
        <p:spPr>
          <a:xfrm>
            <a:off x="5728519" y="5938707"/>
            <a:ext cx="11374956" cy="2205732"/>
          </a:xfrm>
          <a:prstGeom prst="rect">
            <a:avLst/>
          </a:prstGeom>
        </p:spPr>
        <p:txBody>
          <a:bodyPr wrap="square" lIns="0" tIns="0" rIns="0" bIns="0" rtlCol="0" anchor="t">
            <a:spAutoFit/>
          </a:bodyPr>
          <a:lstStyle/>
          <a:p>
            <a:pPr marL="868680" lvl="1" indent="-571500">
              <a:lnSpc>
                <a:spcPts val="4320"/>
              </a:lnSpc>
              <a:buFont typeface="Arial" panose="020B0604020202020204" pitchFamily="34" charset="0"/>
              <a:buChar char="•"/>
            </a:pPr>
            <a:r>
              <a:rPr lang="en-US" sz="3600" b="1" spc="179" dirty="0">
                <a:solidFill>
                  <a:srgbClr val="F2F0F4"/>
                </a:solidFill>
                <a:latin typeface="Gidole Bold"/>
              </a:rPr>
              <a:t>A roulette wheel returns values between 0 and 36.</a:t>
            </a:r>
          </a:p>
          <a:p>
            <a:pPr marL="868680" lvl="1" indent="-571500">
              <a:lnSpc>
                <a:spcPts val="4320"/>
              </a:lnSpc>
              <a:buFont typeface="Arial" panose="020B0604020202020204" pitchFamily="34" charset="0"/>
              <a:buChar char="•"/>
            </a:pPr>
            <a:r>
              <a:rPr lang="en-US" sz="3600" b="1" spc="179" dirty="0">
                <a:solidFill>
                  <a:srgbClr val="F2F0F4"/>
                </a:solidFill>
                <a:latin typeface="Gidole Bold"/>
              </a:rPr>
              <a:t>What is the average roulette spin given more and more spins?</a:t>
            </a:r>
          </a:p>
        </p:txBody>
      </p:sp>
      <p:pic>
        <p:nvPicPr>
          <p:cNvPr id="1026" name="Picture 2" descr="photo of train">
            <a:extLst>
              <a:ext uri="{FF2B5EF4-FFF2-40B4-BE49-F238E27FC236}">
                <a16:creationId xmlns:a16="http://schemas.microsoft.com/office/drawing/2014/main" id="{31AD1976-6B6C-448A-A99C-7FD6247B09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70" y="-11588"/>
            <a:ext cx="7696200" cy="51410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287188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5" y="1720934"/>
            <a:ext cx="8239806" cy="461665"/>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000" dirty="0">
                <a:solidFill>
                  <a:srgbClr val="000000"/>
                </a:solidFill>
                <a:latin typeface="Consolas" panose="020B0609020204030204" pitchFamily="49" charset="0"/>
              </a:rPr>
              <a:t>large-numbers.xlsx</a:t>
            </a:r>
          </a:p>
        </p:txBody>
      </p:sp>
    </p:spTree>
    <p:extLst>
      <p:ext uri="{BB962C8B-B14F-4D97-AF65-F5344CB8AC3E}">
        <p14:creationId xmlns:p14="http://schemas.microsoft.com/office/powerpoint/2010/main" val="370225149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a:off x="-100401" y="5129474"/>
            <a:ext cx="18485333" cy="5157526"/>
          </a:xfrm>
          <a:prstGeom prst="rect">
            <a:avLst/>
          </a:prstGeom>
          <a:solidFill>
            <a:srgbClr val="CF3338"/>
          </a:solidFill>
        </p:spPr>
      </p:sp>
      <p:grpSp>
        <p:nvGrpSpPr>
          <p:cNvPr id="4" name="Group 4"/>
          <p:cNvGrpSpPr/>
          <p:nvPr/>
        </p:nvGrpSpPr>
        <p:grpSpPr>
          <a:xfrm>
            <a:off x="-121817" y="2733413"/>
            <a:ext cx="7565692" cy="7553587"/>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3031757" y="5143500"/>
            <a:ext cx="6063514" cy="5251003"/>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8427327" y="836057"/>
            <a:ext cx="8831973" cy="2308324"/>
          </a:xfrm>
          <a:prstGeom prst="rect">
            <a:avLst/>
          </a:prstGeom>
        </p:spPr>
        <p:txBody>
          <a:bodyPr lIns="0" tIns="0" rIns="0" bIns="0" rtlCol="0" anchor="t">
            <a:spAutoFit/>
          </a:bodyPr>
          <a:lstStyle/>
          <a:p>
            <a:pPr algn="r">
              <a:lnSpc>
                <a:spcPts val="9000"/>
              </a:lnSpc>
            </a:pPr>
            <a:r>
              <a:rPr lang="en-US" sz="7500" spc="375" dirty="0">
                <a:solidFill>
                  <a:srgbClr val="000000"/>
                </a:solidFill>
                <a:latin typeface="League Spartan Bold"/>
              </a:rPr>
              <a:t>MAGIC… OR STATISTICS?</a:t>
            </a:r>
          </a:p>
        </p:txBody>
      </p:sp>
      <p:sp>
        <p:nvSpPr>
          <p:cNvPr id="10" name="TextBox 10"/>
          <p:cNvSpPr txBox="1"/>
          <p:nvPr/>
        </p:nvSpPr>
        <p:spPr>
          <a:xfrm>
            <a:off x="5728519" y="5938707"/>
            <a:ext cx="11374956" cy="2205732"/>
          </a:xfrm>
          <a:prstGeom prst="rect">
            <a:avLst/>
          </a:prstGeom>
        </p:spPr>
        <p:txBody>
          <a:bodyPr lIns="0" tIns="0" rIns="0" bIns="0" rtlCol="0" anchor="t">
            <a:spAutoFit/>
          </a:bodyPr>
          <a:lstStyle/>
          <a:p>
            <a:pPr marL="868680" lvl="1" indent="-571500">
              <a:lnSpc>
                <a:spcPts val="4320"/>
              </a:lnSpc>
              <a:buFont typeface="Arial" panose="020B0604020202020204" pitchFamily="34" charset="0"/>
              <a:buChar char="•"/>
            </a:pPr>
            <a:r>
              <a:rPr lang="en-US" sz="4800" b="1" u="sng" spc="179" dirty="0">
                <a:solidFill>
                  <a:srgbClr val="F2F0F4"/>
                </a:solidFill>
                <a:latin typeface="Gidole Bold"/>
              </a:rPr>
              <a:t>Law of large numbers</a:t>
            </a:r>
            <a:r>
              <a:rPr lang="en-US" sz="4800" b="1" spc="179" dirty="0">
                <a:solidFill>
                  <a:srgbClr val="F2F0F4"/>
                </a:solidFill>
                <a:latin typeface="Gidole Bold"/>
              </a:rPr>
              <a:t>: the average of results obtained from trials become closer to the expected value as more trials are performed</a:t>
            </a:r>
            <a:endParaRPr lang="en-US" sz="4800" b="1" i="1" spc="179" dirty="0">
              <a:solidFill>
                <a:srgbClr val="F2F0F4"/>
              </a:solidFill>
              <a:latin typeface="Gidole Bold"/>
            </a:endParaRPr>
          </a:p>
        </p:txBody>
      </p:sp>
      <p:sp>
        <p:nvSpPr>
          <p:cNvPr id="11" name="AutoShape 2" descr="Magic, Conjure, Conjurer, Cylinder, Magic Hat, Wand">
            <a:extLst>
              <a:ext uri="{FF2B5EF4-FFF2-40B4-BE49-F238E27FC236}">
                <a16:creationId xmlns:a16="http://schemas.microsoft.com/office/drawing/2014/main" id="{E679F27A-FD88-4672-B0BC-791C421C6359}"/>
              </a:ext>
            </a:extLst>
          </p:cNvPr>
          <p:cNvSpPr>
            <a:spLocks noChangeAspect="1" noChangeArrowheads="1"/>
          </p:cNvSpPr>
          <p:nvPr/>
        </p:nvSpPr>
        <p:spPr bwMode="auto">
          <a:xfrm>
            <a:off x="8991600" y="49911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3" name="Picture 12">
            <a:extLst>
              <a:ext uri="{FF2B5EF4-FFF2-40B4-BE49-F238E27FC236}">
                <a16:creationId xmlns:a16="http://schemas.microsoft.com/office/drawing/2014/main" id="{CDCF8DB7-3864-4286-AF94-A5463F939F2F}"/>
              </a:ext>
            </a:extLst>
          </p:cNvPr>
          <p:cNvPicPr>
            <a:picLocks noChangeAspect="1"/>
          </p:cNvPicPr>
          <p:nvPr/>
        </p:nvPicPr>
        <p:blipFill>
          <a:blip r:embed="rId4"/>
          <a:stretch>
            <a:fillRect/>
          </a:stretch>
        </p:blipFill>
        <p:spPr>
          <a:xfrm>
            <a:off x="-93242" y="0"/>
            <a:ext cx="8994146" cy="5129474"/>
          </a:xfrm>
          <a:prstGeom prst="rect">
            <a:avLst/>
          </a:prstGeom>
        </p:spPr>
      </p:pic>
    </p:spTree>
    <p:extLst>
      <p:ext uri="{BB962C8B-B14F-4D97-AF65-F5344CB8AC3E}">
        <p14:creationId xmlns:p14="http://schemas.microsoft.com/office/powerpoint/2010/main" val="164933079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6868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35114736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sp>
      <p:grpSp>
        <p:nvGrpSpPr>
          <p:cNvPr id="3" name="Group 3"/>
          <p:cNvGrpSpPr/>
          <p:nvPr/>
        </p:nvGrpSpPr>
        <p:grpSpPr>
          <a:xfrm>
            <a:off x="-100401" y="2733413"/>
            <a:ext cx="7565692" cy="755358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3031757" y="5143500"/>
            <a:ext cx="6063514" cy="5251003"/>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7666093" y="264557"/>
            <a:ext cx="9593207" cy="3462486"/>
          </a:xfrm>
          <a:prstGeom prst="rect">
            <a:avLst/>
          </a:prstGeom>
        </p:spPr>
        <p:txBody>
          <a:bodyPr wrap="square" lIns="0" tIns="0" rIns="0" bIns="0" rtlCol="0" anchor="t">
            <a:spAutoFit/>
          </a:bodyPr>
          <a:lstStyle/>
          <a:p>
            <a:pPr algn="r">
              <a:lnSpc>
                <a:spcPts val="9000"/>
              </a:lnSpc>
            </a:pPr>
            <a:r>
              <a:rPr lang="en-US" sz="7500" spc="375" dirty="0">
                <a:solidFill>
                  <a:srgbClr val="FFFFFF"/>
                </a:solidFill>
                <a:latin typeface="League Spartan Bold"/>
              </a:rPr>
              <a:t>2. FOUNDATIONS OF INFERENTIAL STATISTICS</a:t>
            </a:r>
          </a:p>
        </p:txBody>
      </p:sp>
    </p:spTree>
    <p:extLst>
      <p:ext uri="{BB962C8B-B14F-4D97-AF65-F5344CB8AC3E}">
        <p14:creationId xmlns:p14="http://schemas.microsoft.com/office/powerpoint/2010/main" val="248345899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a:off x="-100401" y="5129474"/>
            <a:ext cx="18485333" cy="5157526"/>
          </a:xfrm>
          <a:prstGeom prst="rect">
            <a:avLst/>
          </a:prstGeom>
          <a:solidFill>
            <a:srgbClr val="CF3338"/>
          </a:solidFill>
        </p:spPr>
      </p:sp>
      <p:grpSp>
        <p:nvGrpSpPr>
          <p:cNvPr id="4" name="Group 4"/>
          <p:cNvGrpSpPr/>
          <p:nvPr/>
        </p:nvGrpSpPr>
        <p:grpSpPr>
          <a:xfrm>
            <a:off x="-123405" y="2733413"/>
            <a:ext cx="7565692" cy="7553587"/>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3031757" y="5143500"/>
            <a:ext cx="6063514" cy="5251003"/>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5410200" y="264557"/>
            <a:ext cx="11849100" cy="3358612"/>
          </a:xfrm>
          <a:prstGeom prst="rect">
            <a:avLst/>
          </a:prstGeom>
        </p:spPr>
        <p:txBody>
          <a:bodyPr wrap="square" lIns="0" tIns="0" rIns="0" bIns="0" rtlCol="0" anchor="t">
            <a:spAutoFit/>
          </a:bodyPr>
          <a:lstStyle/>
          <a:p>
            <a:pPr algn="r">
              <a:lnSpc>
                <a:spcPct val="150000"/>
              </a:lnSpc>
            </a:pPr>
            <a:r>
              <a:rPr lang="en-US" sz="4800" spc="375" dirty="0">
                <a:solidFill>
                  <a:srgbClr val="000000"/>
                </a:solidFill>
                <a:latin typeface="League Spartan Bold"/>
              </a:rPr>
              <a:t>HOUSES WITH AIR CONDITIONING ARE BETTER THAN THOSE WITHOUT  </a:t>
            </a:r>
          </a:p>
        </p:txBody>
      </p:sp>
      <p:pic>
        <p:nvPicPr>
          <p:cNvPr id="1026" name="Picture 2" descr="Air Conditioner, Ac, System, Home, Equipment, Hot, Cool">
            <a:extLst>
              <a:ext uri="{FF2B5EF4-FFF2-40B4-BE49-F238E27FC236}">
                <a16:creationId xmlns:a16="http://schemas.microsoft.com/office/drawing/2014/main" id="{16D130A3-2236-4276-83B6-ECF6649C86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586" y="-16534"/>
            <a:ext cx="5051107" cy="51294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082853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a:off x="-100401" y="5129474"/>
            <a:ext cx="18485333" cy="5157526"/>
          </a:xfrm>
          <a:prstGeom prst="rect">
            <a:avLst/>
          </a:prstGeom>
          <a:solidFill>
            <a:srgbClr val="CF3338"/>
          </a:solidFill>
        </p:spPr>
      </p:sp>
      <p:grpSp>
        <p:nvGrpSpPr>
          <p:cNvPr id="4" name="Group 4"/>
          <p:cNvGrpSpPr/>
          <p:nvPr/>
        </p:nvGrpSpPr>
        <p:grpSpPr>
          <a:xfrm>
            <a:off x="0" y="2733413"/>
            <a:ext cx="7565692" cy="7553587"/>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3031757" y="5143500"/>
            <a:ext cx="6063514" cy="5251003"/>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5410200" y="264557"/>
            <a:ext cx="11849100" cy="4512774"/>
          </a:xfrm>
          <a:prstGeom prst="rect">
            <a:avLst/>
          </a:prstGeom>
        </p:spPr>
        <p:txBody>
          <a:bodyPr wrap="square" lIns="0" tIns="0" rIns="0" bIns="0" rtlCol="0" anchor="t">
            <a:spAutoFit/>
          </a:bodyPr>
          <a:lstStyle/>
          <a:p>
            <a:pPr algn="r">
              <a:lnSpc>
                <a:spcPts val="9000"/>
              </a:lnSpc>
            </a:pPr>
            <a:r>
              <a:rPr lang="en-US" sz="4800" spc="375" dirty="0">
                <a:solidFill>
                  <a:srgbClr val="000000"/>
                </a:solidFill>
                <a:latin typeface="League Spartan Bold"/>
              </a:rPr>
              <a:t>HOUSES WITH AIR CONDITIONING </a:t>
            </a:r>
            <a:r>
              <a:rPr lang="en-US" sz="4800" strike="sngStrike" spc="375" dirty="0">
                <a:solidFill>
                  <a:srgbClr val="000000"/>
                </a:solidFill>
                <a:latin typeface="League Spartan Bold"/>
              </a:rPr>
              <a:t>ARE BETTER</a:t>
            </a:r>
            <a:r>
              <a:rPr lang="en-US" sz="4800" spc="375" dirty="0">
                <a:solidFill>
                  <a:srgbClr val="000000"/>
                </a:solidFill>
                <a:latin typeface="League Spartan Bold"/>
              </a:rPr>
              <a:t>  HAVE HIGHER SALES VALUES THAN THOSE WITHOUT</a:t>
            </a:r>
            <a:endParaRPr lang="en-US" sz="4800" strike="sngStrike" spc="375" dirty="0">
              <a:solidFill>
                <a:srgbClr val="000000"/>
              </a:solidFill>
              <a:latin typeface="League Spartan Bold"/>
            </a:endParaRPr>
          </a:p>
        </p:txBody>
      </p:sp>
      <p:pic>
        <p:nvPicPr>
          <p:cNvPr id="1026" name="Picture 2" descr="Air Conditioner, Ac, System, Home, Equipment, Hot, Cool">
            <a:extLst>
              <a:ext uri="{FF2B5EF4-FFF2-40B4-BE49-F238E27FC236}">
                <a16:creationId xmlns:a16="http://schemas.microsoft.com/office/drawing/2014/main" id="{16D130A3-2236-4276-83B6-ECF6649C86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5051107" cy="51294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471383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a:off x="-100401" y="5129474"/>
            <a:ext cx="18485333" cy="5157526"/>
          </a:xfrm>
          <a:prstGeom prst="rect">
            <a:avLst/>
          </a:prstGeom>
          <a:solidFill>
            <a:srgbClr val="CF3338"/>
          </a:solidFill>
        </p:spPr>
      </p:sp>
      <p:grpSp>
        <p:nvGrpSpPr>
          <p:cNvPr id="4" name="Group 4"/>
          <p:cNvGrpSpPr/>
          <p:nvPr/>
        </p:nvGrpSpPr>
        <p:grpSpPr>
          <a:xfrm>
            <a:off x="0" y="2733413"/>
            <a:ext cx="7565692" cy="7553587"/>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3031757" y="5143500"/>
            <a:ext cx="6063514" cy="5251003"/>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5410200" y="264557"/>
            <a:ext cx="11849100" cy="4505079"/>
          </a:xfrm>
          <a:prstGeom prst="rect">
            <a:avLst/>
          </a:prstGeom>
        </p:spPr>
        <p:txBody>
          <a:bodyPr wrap="square" lIns="0" tIns="0" rIns="0" bIns="0" rtlCol="0" anchor="t">
            <a:spAutoFit/>
          </a:bodyPr>
          <a:lstStyle/>
          <a:p>
            <a:pPr algn="r">
              <a:lnSpc>
                <a:spcPts val="9000"/>
              </a:lnSpc>
            </a:pPr>
            <a:r>
              <a:rPr lang="en-US" sz="4600" spc="375" dirty="0">
                <a:solidFill>
                  <a:srgbClr val="000000"/>
                </a:solidFill>
                <a:latin typeface="League Spartan Bold"/>
              </a:rPr>
              <a:t>HOUSES WITH AIR CONDITIONING </a:t>
            </a:r>
            <a:r>
              <a:rPr lang="en-US" sz="4600" strike="sngStrike" spc="375" dirty="0">
                <a:solidFill>
                  <a:srgbClr val="000000"/>
                </a:solidFill>
                <a:latin typeface="League Spartan Bold"/>
              </a:rPr>
              <a:t>ARE BETTER</a:t>
            </a:r>
            <a:r>
              <a:rPr lang="en-US" sz="4600" spc="375" dirty="0">
                <a:solidFill>
                  <a:srgbClr val="000000"/>
                </a:solidFill>
                <a:latin typeface="League Spartan Bold"/>
              </a:rPr>
              <a:t>  HAVE HIGHER SALES VALUES THAN THOSE WITHOUT, </a:t>
            </a:r>
            <a:r>
              <a:rPr lang="en-US" sz="4600" i="1" spc="375" dirty="0">
                <a:solidFill>
                  <a:srgbClr val="000000"/>
                </a:solidFill>
                <a:latin typeface="League Spartan Bold"/>
              </a:rPr>
              <a:t>ON AVERAGE</a:t>
            </a:r>
            <a:endParaRPr lang="en-US" sz="4600" strike="sngStrike" spc="375" dirty="0">
              <a:solidFill>
                <a:srgbClr val="000000"/>
              </a:solidFill>
              <a:latin typeface="League Spartan Bold"/>
            </a:endParaRPr>
          </a:p>
        </p:txBody>
      </p:sp>
      <p:pic>
        <p:nvPicPr>
          <p:cNvPr id="1026" name="Picture 2" descr="Air Conditioner, Ac, System, Home, Equipment, Hot, Cool">
            <a:extLst>
              <a:ext uri="{FF2B5EF4-FFF2-40B4-BE49-F238E27FC236}">
                <a16:creationId xmlns:a16="http://schemas.microsoft.com/office/drawing/2014/main" id="{16D130A3-2236-4276-83B6-ECF6649C86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5051107" cy="51294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31066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sp>
      <p:grpSp>
        <p:nvGrpSpPr>
          <p:cNvPr id="3" name="Group 3"/>
          <p:cNvGrpSpPr/>
          <p:nvPr/>
        </p:nvGrpSpPr>
        <p:grpSpPr>
          <a:xfrm>
            <a:off x="-100401" y="2733413"/>
            <a:ext cx="7565692" cy="755358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3132158" y="5143500"/>
            <a:ext cx="6063514" cy="5251003"/>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7666093" y="264557"/>
            <a:ext cx="9593207" cy="4616648"/>
          </a:xfrm>
          <a:prstGeom prst="rect">
            <a:avLst/>
          </a:prstGeom>
        </p:spPr>
        <p:txBody>
          <a:bodyPr wrap="square" lIns="0" tIns="0" rIns="0" bIns="0" rtlCol="0" anchor="t">
            <a:spAutoFit/>
          </a:bodyPr>
          <a:lstStyle/>
          <a:p>
            <a:pPr algn="r">
              <a:lnSpc>
                <a:spcPts val="9000"/>
              </a:lnSpc>
            </a:pPr>
            <a:r>
              <a:rPr lang="en-US" sz="7500" spc="375" dirty="0">
                <a:solidFill>
                  <a:srgbClr val="FFFFFF"/>
                </a:solidFill>
                <a:latin typeface="League Spartan Bold"/>
              </a:rPr>
              <a:t>1. EXPECTED VALUES AND REPEATED MEASURES</a:t>
            </a: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a:off x="-100401" y="5129474"/>
            <a:ext cx="18485333" cy="5157526"/>
          </a:xfrm>
          <a:prstGeom prst="rect">
            <a:avLst/>
          </a:prstGeom>
          <a:solidFill>
            <a:srgbClr val="CF3338"/>
          </a:solidFill>
        </p:spPr>
      </p:sp>
      <p:grpSp>
        <p:nvGrpSpPr>
          <p:cNvPr id="4" name="Group 4"/>
          <p:cNvGrpSpPr/>
          <p:nvPr/>
        </p:nvGrpSpPr>
        <p:grpSpPr>
          <a:xfrm>
            <a:off x="0" y="2733413"/>
            <a:ext cx="7565692" cy="7553587"/>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3031757" y="5143500"/>
            <a:ext cx="6063514" cy="5251003"/>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5410200" y="264557"/>
            <a:ext cx="11849100" cy="3978012"/>
          </a:xfrm>
          <a:prstGeom prst="rect">
            <a:avLst/>
          </a:prstGeom>
        </p:spPr>
        <p:txBody>
          <a:bodyPr wrap="square" lIns="0" tIns="0" rIns="0" bIns="0" rtlCol="0" anchor="t">
            <a:spAutoFit/>
          </a:bodyPr>
          <a:lstStyle/>
          <a:p>
            <a:pPr algn="r">
              <a:lnSpc>
                <a:spcPct val="150000"/>
              </a:lnSpc>
            </a:pPr>
            <a:r>
              <a:rPr lang="en-US" sz="4400" spc="375" dirty="0">
                <a:solidFill>
                  <a:srgbClr val="000000"/>
                </a:solidFill>
                <a:latin typeface="League Spartan Bold"/>
              </a:rPr>
              <a:t>HOUSES WITH AIR CONDITIONING HAVE HIGHER SALES VALUES THAN THOSE WITHOUT, </a:t>
            </a:r>
            <a:r>
              <a:rPr lang="en-US" sz="4400" i="1" spc="375" dirty="0">
                <a:solidFill>
                  <a:srgbClr val="000000"/>
                </a:solidFill>
                <a:latin typeface="League Spartan Bold"/>
              </a:rPr>
              <a:t>ON AVERAGE, GIVEN THE SAMPLES WE HAVE</a:t>
            </a:r>
            <a:endParaRPr lang="en-US" sz="4400" strike="sngStrike" spc="375" dirty="0">
              <a:solidFill>
                <a:srgbClr val="000000"/>
              </a:solidFill>
              <a:latin typeface="League Spartan Bold"/>
            </a:endParaRPr>
          </a:p>
        </p:txBody>
      </p:sp>
      <p:pic>
        <p:nvPicPr>
          <p:cNvPr id="1026" name="Picture 2" descr="Air Conditioner, Ac, System, Home, Equipment, Hot, Cool">
            <a:extLst>
              <a:ext uri="{FF2B5EF4-FFF2-40B4-BE49-F238E27FC236}">
                <a16:creationId xmlns:a16="http://schemas.microsoft.com/office/drawing/2014/main" id="{16D130A3-2236-4276-83B6-ECF6649C86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5051107" cy="51294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747452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a:off x="-100401" y="5129474"/>
            <a:ext cx="18485333" cy="5157526"/>
          </a:xfrm>
          <a:prstGeom prst="rect">
            <a:avLst/>
          </a:prstGeom>
          <a:solidFill>
            <a:srgbClr val="CF3338"/>
          </a:solidFill>
        </p:spPr>
      </p:sp>
      <p:grpSp>
        <p:nvGrpSpPr>
          <p:cNvPr id="4" name="Group 4"/>
          <p:cNvGrpSpPr/>
          <p:nvPr/>
        </p:nvGrpSpPr>
        <p:grpSpPr>
          <a:xfrm>
            <a:off x="0" y="2733413"/>
            <a:ext cx="7565692" cy="7553587"/>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3031757" y="5143500"/>
            <a:ext cx="6063514" cy="5251003"/>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5410200" y="264557"/>
            <a:ext cx="11849100" cy="4512774"/>
          </a:xfrm>
          <a:prstGeom prst="rect">
            <a:avLst/>
          </a:prstGeom>
        </p:spPr>
        <p:txBody>
          <a:bodyPr wrap="square" lIns="0" tIns="0" rIns="0" bIns="0" rtlCol="0" anchor="t">
            <a:spAutoFit/>
          </a:bodyPr>
          <a:lstStyle/>
          <a:p>
            <a:pPr algn="r">
              <a:lnSpc>
                <a:spcPts val="9000"/>
              </a:lnSpc>
            </a:pPr>
            <a:r>
              <a:rPr lang="en-US" sz="4800" spc="375" dirty="0">
                <a:solidFill>
                  <a:srgbClr val="000000"/>
                </a:solidFill>
                <a:latin typeface="League Spartan Bold"/>
              </a:rPr>
              <a:t>THE AVERAGE VALUE OF ONE CATEGORY IS HIGHER THAN ANOTHER</a:t>
            </a:r>
          </a:p>
          <a:p>
            <a:pPr algn="r">
              <a:lnSpc>
                <a:spcPts val="9000"/>
              </a:lnSpc>
            </a:pPr>
            <a:r>
              <a:rPr lang="en-US" sz="4800" spc="375" dirty="0">
                <a:solidFill>
                  <a:srgbClr val="000000"/>
                </a:solidFill>
                <a:latin typeface="League Spartan Bold"/>
              </a:rPr>
              <a:t>(</a:t>
            </a:r>
            <a:r>
              <a:rPr lang="en-US" sz="4800" i="1" spc="375" dirty="0">
                <a:solidFill>
                  <a:srgbClr val="000000"/>
                </a:solidFill>
                <a:latin typeface="League Spartan Bold"/>
              </a:rPr>
              <a:t>Independent samples t-test</a:t>
            </a:r>
            <a:r>
              <a:rPr lang="en-US" sz="4800" spc="375" dirty="0">
                <a:solidFill>
                  <a:srgbClr val="000000"/>
                </a:solidFill>
                <a:latin typeface="League Spartan Bold"/>
              </a:rPr>
              <a:t>)</a:t>
            </a:r>
          </a:p>
        </p:txBody>
      </p:sp>
      <p:pic>
        <p:nvPicPr>
          <p:cNvPr id="10" name="Picture 6">
            <a:extLst>
              <a:ext uri="{FF2B5EF4-FFF2-40B4-BE49-F238E27FC236}">
                <a16:creationId xmlns:a16="http://schemas.microsoft.com/office/drawing/2014/main" id="{71AEFCFB-8815-44EB-87A7-E8F34597C24A}"/>
              </a:ext>
            </a:extLst>
          </p:cNvPr>
          <p:cNvPicPr>
            <a:picLocks noChangeAspect="1"/>
          </p:cNvPicPr>
          <p:nvPr/>
        </p:nvPicPr>
        <p:blipFill>
          <a:blip r:embed="rId4"/>
          <a:srcRect b="44190"/>
          <a:stretch>
            <a:fillRect/>
          </a:stretch>
        </p:blipFill>
        <p:spPr>
          <a:xfrm>
            <a:off x="16095120" y="9265255"/>
            <a:ext cx="2013122" cy="823680"/>
          </a:xfrm>
          <a:prstGeom prst="rect">
            <a:avLst/>
          </a:prstGeom>
        </p:spPr>
      </p:pic>
      <p:pic>
        <p:nvPicPr>
          <p:cNvPr id="2" name="Picture 2" descr="Background, Baker, Baking, Cooking, Cuisine, Culinary">
            <a:extLst>
              <a:ext uri="{FF2B5EF4-FFF2-40B4-BE49-F238E27FC236}">
                <a16:creationId xmlns:a16="http://schemas.microsoft.com/office/drawing/2014/main" id="{CE992D61-F27F-4303-9650-FDD4B8148EA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 y="0"/>
            <a:ext cx="6477000" cy="51294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884564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5" y="1720934"/>
            <a:ext cx="8239806" cy="2769989"/>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rPr>
              <a:t>File: </a:t>
            </a:r>
            <a:r>
              <a:rPr lang="en-US" sz="3600" dirty="0">
                <a:solidFill>
                  <a:srgbClr val="000000"/>
                </a:solidFill>
                <a:latin typeface="Roboto Mono" pitchFamily="2" charset="0"/>
                <a:ea typeface="Roboto Mono" pitchFamily="2" charset="0"/>
              </a:rPr>
              <a:t>housing-foundations.xlsx</a:t>
            </a:r>
          </a:p>
          <a:p>
            <a:pPr marL="803910" lvl="1" indent="-457200">
              <a:buFont typeface="Arial" panose="020B0604020202020204" pitchFamily="34" charset="0"/>
              <a:buChar char="•"/>
            </a:pPr>
            <a:r>
              <a:rPr lang="en-US" sz="3600" dirty="0">
                <a:solidFill>
                  <a:srgbClr val="000000"/>
                </a:solidFill>
                <a:latin typeface="Gidole" panose="02000503000000000000" charset="0"/>
                <a:ea typeface="Roboto Mono" pitchFamily="2" charset="0"/>
              </a:rPr>
              <a:t>Is there a difference</a:t>
            </a:r>
            <a:r>
              <a:rPr lang="en-US" sz="3600" dirty="0">
                <a:solidFill>
                  <a:srgbClr val="000000"/>
                </a:solidFill>
                <a:latin typeface="Gidole" panose="02000503000000000000" charset="0"/>
              </a:rPr>
              <a:t> in sales price for homes with air conditioning (</a:t>
            </a:r>
            <a:r>
              <a:rPr lang="en-US" sz="3600" dirty="0" err="1">
                <a:solidFill>
                  <a:srgbClr val="000000"/>
                </a:solidFill>
                <a:latin typeface="Roboto Mono" pitchFamily="2" charset="0"/>
                <a:ea typeface="Roboto Mono" pitchFamily="2" charset="0"/>
              </a:rPr>
              <a:t>airco</a:t>
            </a:r>
            <a:r>
              <a:rPr lang="en-US" sz="3600" dirty="0">
                <a:solidFill>
                  <a:srgbClr val="000000"/>
                </a:solidFill>
                <a:latin typeface="Gidole" panose="02000503000000000000" charset="0"/>
              </a:rPr>
              <a:t>)?</a:t>
            </a:r>
          </a:p>
          <a:p>
            <a:pPr marL="1261110" lvl="2" indent="-457200">
              <a:buFont typeface="Arial" panose="020B0604020202020204" pitchFamily="34" charset="0"/>
              <a:buChar char="•"/>
            </a:pPr>
            <a:r>
              <a:rPr lang="en-US" sz="3600" dirty="0">
                <a:solidFill>
                  <a:srgbClr val="000000"/>
                </a:solidFill>
                <a:latin typeface="Gidole" panose="02000503000000000000" charset="0"/>
              </a:rPr>
              <a:t>Find the descriptive statistics and plot the histograms for each category </a:t>
            </a:r>
          </a:p>
        </p:txBody>
      </p:sp>
      <p:pic>
        <p:nvPicPr>
          <p:cNvPr id="2050" name="Picture 2" descr="Wall, Fan, Air Conditioning, Box, Metal, Building">
            <a:extLst>
              <a:ext uri="{FF2B5EF4-FFF2-40B4-BE49-F238E27FC236}">
                <a16:creationId xmlns:a16="http://schemas.microsoft.com/office/drawing/2014/main" id="{0E844ACD-975F-4E34-AE92-D71D245BFED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44000" y="5483225"/>
            <a:ext cx="9144000" cy="4791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739813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sp>
        <p:nvSpPr>
          <p:cNvPr id="10" name="TextBox 10"/>
          <p:cNvSpPr txBox="1"/>
          <p:nvPr/>
        </p:nvSpPr>
        <p:spPr>
          <a:xfrm>
            <a:off x="1208995" y="1720934"/>
            <a:ext cx="8239806" cy="2769989"/>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rPr>
              <a:t>File: </a:t>
            </a:r>
            <a:r>
              <a:rPr lang="en-US" sz="3600" dirty="0">
                <a:solidFill>
                  <a:srgbClr val="000000"/>
                </a:solidFill>
                <a:latin typeface="Roboto Mono" pitchFamily="2" charset="0"/>
                <a:ea typeface="Roboto Mono" pitchFamily="2" charset="0"/>
              </a:rPr>
              <a:t>housing-foundations.xlsx</a:t>
            </a:r>
          </a:p>
          <a:p>
            <a:pPr marL="803910" lvl="1" indent="-457200">
              <a:buFont typeface="Arial" panose="020B0604020202020204" pitchFamily="34" charset="0"/>
              <a:buChar char="•"/>
            </a:pPr>
            <a:r>
              <a:rPr lang="en-US" sz="3600" dirty="0">
                <a:solidFill>
                  <a:srgbClr val="000000"/>
                </a:solidFill>
                <a:latin typeface="Gidole" panose="02000503000000000000" charset="0"/>
                <a:ea typeface="Roboto Mono" pitchFamily="2" charset="0"/>
              </a:rPr>
              <a:t>Is there a difference</a:t>
            </a:r>
            <a:r>
              <a:rPr lang="en-US" sz="3600" dirty="0">
                <a:solidFill>
                  <a:srgbClr val="000000"/>
                </a:solidFill>
                <a:latin typeface="Gidole" panose="02000503000000000000" charset="0"/>
              </a:rPr>
              <a:t> in sales price for homes with a full, finished basement (</a:t>
            </a:r>
            <a:r>
              <a:rPr lang="en-US" sz="3600" dirty="0" err="1">
                <a:solidFill>
                  <a:srgbClr val="000000"/>
                </a:solidFill>
                <a:latin typeface="Roboto Mono" pitchFamily="2" charset="0"/>
                <a:ea typeface="Roboto Mono" pitchFamily="2" charset="0"/>
              </a:rPr>
              <a:t>fullbase</a:t>
            </a:r>
            <a:r>
              <a:rPr lang="en-US" sz="3600" dirty="0">
                <a:solidFill>
                  <a:srgbClr val="000000"/>
                </a:solidFill>
                <a:latin typeface="Gidole" panose="02000503000000000000" charset="0"/>
              </a:rPr>
              <a:t>)? </a:t>
            </a:r>
            <a:endParaRPr lang="en-US" sz="3600" dirty="0">
              <a:solidFill>
                <a:srgbClr val="000000"/>
              </a:solidFill>
              <a:latin typeface="Gidole" panose="020B0604020202020204" charset="0"/>
            </a:endParaRPr>
          </a:p>
          <a:p>
            <a:pPr marL="803910" lvl="1" indent="-457200">
              <a:buFont typeface="Arial" panose="020B0604020202020204" pitchFamily="34" charset="0"/>
              <a:buChar char="•"/>
            </a:pPr>
            <a:r>
              <a:rPr lang="en-US" sz="3600" dirty="0">
                <a:solidFill>
                  <a:srgbClr val="000000"/>
                </a:solidFill>
                <a:latin typeface="Gidole" panose="020B0604020202020204" charset="0"/>
              </a:rPr>
              <a:t>Save your work – you’ll “build on” it later! </a:t>
            </a:r>
          </a:p>
        </p:txBody>
      </p:sp>
      <p:pic>
        <p:nvPicPr>
          <p:cNvPr id="5122" name="Picture 2" descr="round brown wooden table and chairs under white pendant lamp">
            <a:extLst>
              <a:ext uri="{FF2B5EF4-FFF2-40B4-BE49-F238E27FC236}">
                <a16:creationId xmlns:a16="http://schemas.microsoft.com/office/drawing/2014/main" id="{B2C633EB-C92F-48D4-BCCC-F713C07A5F6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04600" y="38100"/>
            <a:ext cx="6858000" cy="10287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523239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7" name="Picture 7"/>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9"/>
          <p:cNvSpPr txBox="1"/>
          <p:nvPr/>
        </p:nvSpPr>
        <p:spPr>
          <a:xfrm>
            <a:off x="2110659" y="1011583"/>
            <a:ext cx="15772737" cy="1120775"/>
          </a:xfrm>
          <a:prstGeom prst="rect">
            <a:avLst/>
          </a:prstGeom>
        </p:spPr>
        <p:txBody>
          <a:bodyPr lIns="0" tIns="0" rIns="0" bIns="0" rtlCol="0" anchor="t">
            <a:spAutoFit/>
          </a:bodyPr>
          <a:lstStyle/>
          <a:p>
            <a:pPr algn="r">
              <a:lnSpc>
                <a:spcPts val="9100"/>
              </a:lnSpc>
            </a:pPr>
            <a:r>
              <a:rPr lang="en-US" sz="6500" b="1" spc="195" dirty="0">
                <a:solidFill>
                  <a:srgbClr val="F2F0F4"/>
                </a:solidFill>
                <a:latin typeface="League Spartan Italics"/>
              </a:rPr>
              <a:t>We have the data… just not </a:t>
            </a:r>
            <a:r>
              <a:rPr lang="en-US" sz="6500" b="1" i="1" spc="195" dirty="0">
                <a:solidFill>
                  <a:srgbClr val="F2F0F4"/>
                </a:solidFill>
                <a:latin typeface="League Spartan Italics"/>
              </a:rPr>
              <a:t>all </a:t>
            </a:r>
            <a:r>
              <a:rPr lang="en-US" sz="6500" b="1" spc="195" dirty="0">
                <a:solidFill>
                  <a:srgbClr val="F2F0F4"/>
                </a:solidFill>
                <a:latin typeface="League Spartan Italics"/>
              </a:rPr>
              <a:t>of the data</a:t>
            </a:r>
          </a:p>
        </p:txBody>
      </p:sp>
      <p:sp>
        <p:nvSpPr>
          <p:cNvPr id="10" name="TextBox 9">
            <a:extLst>
              <a:ext uri="{FF2B5EF4-FFF2-40B4-BE49-F238E27FC236}">
                <a16:creationId xmlns:a16="http://schemas.microsoft.com/office/drawing/2014/main" id="{449716C3-280E-4377-BD60-380B8FF48366}"/>
              </a:ext>
            </a:extLst>
          </p:cNvPr>
          <p:cNvSpPr txBox="1"/>
          <p:nvPr/>
        </p:nvSpPr>
        <p:spPr>
          <a:xfrm>
            <a:off x="228600" y="3848100"/>
            <a:ext cx="8153400" cy="2308324"/>
          </a:xfrm>
          <a:prstGeom prst="rect">
            <a:avLst/>
          </a:prstGeom>
          <a:noFill/>
        </p:spPr>
        <p:txBody>
          <a:bodyPr wrap="square" rtlCol="0">
            <a:spAutoFit/>
          </a:bodyPr>
          <a:lstStyle/>
          <a:p>
            <a:pPr marL="571500" indent="-571500">
              <a:buFont typeface="Arial" panose="020B0604020202020204" pitchFamily="34" charset="0"/>
              <a:buChar char="•"/>
            </a:pPr>
            <a:r>
              <a:rPr lang="en-US" sz="3600" dirty="0">
                <a:latin typeface="Gidole" panose="020B0604020202020204" charset="0"/>
              </a:rPr>
              <a:t>There is a difference across 546 homes…</a:t>
            </a:r>
          </a:p>
          <a:p>
            <a:pPr marL="571500" indent="-571500">
              <a:buFont typeface="Arial" panose="020B0604020202020204" pitchFamily="34" charset="0"/>
              <a:buChar char="•"/>
            </a:pPr>
            <a:r>
              <a:rPr lang="en-US" sz="3600" dirty="0">
                <a:latin typeface="Gidole" panose="020B0604020202020204" charset="0"/>
              </a:rPr>
              <a:t>… but what about </a:t>
            </a:r>
            <a:r>
              <a:rPr lang="en-US" sz="3600" i="1" dirty="0">
                <a:latin typeface="Gidole" panose="020B0604020202020204" charset="0"/>
              </a:rPr>
              <a:t>all </a:t>
            </a:r>
            <a:r>
              <a:rPr lang="en-US" sz="3600" dirty="0">
                <a:latin typeface="Gidole" panose="020B0604020202020204" charset="0"/>
              </a:rPr>
              <a:t>homes?</a:t>
            </a:r>
          </a:p>
          <a:p>
            <a:pPr marL="571500" indent="-571500">
              <a:buFont typeface="Arial" panose="020B0604020202020204" pitchFamily="34" charset="0"/>
              <a:buChar char="•"/>
            </a:pPr>
            <a:r>
              <a:rPr lang="en-US" sz="3600" dirty="0">
                <a:latin typeface="Gidole" panose="020B0604020202020204" charset="0"/>
              </a:rPr>
              <a:t>Is our sample </a:t>
            </a:r>
            <a:r>
              <a:rPr lang="en-US" sz="3600" i="1" dirty="0">
                <a:latin typeface="Gidole" panose="020B0604020202020204" charset="0"/>
              </a:rPr>
              <a:t>reflective </a:t>
            </a:r>
            <a:r>
              <a:rPr lang="en-US" sz="3600" dirty="0">
                <a:latin typeface="Gidole" panose="020B0604020202020204" charset="0"/>
              </a:rPr>
              <a:t>of their populations? </a:t>
            </a:r>
          </a:p>
        </p:txBody>
      </p:sp>
      <p:pic>
        <p:nvPicPr>
          <p:cNvPr id="6146" name="Picture 2" descr="person holding round glass ball">
            <a:extLst>
              <a:ext uri="{FF2B5EF4-FFF2-40B4-BE49-F238E27FC236}">
                <a16:creationId xmlns:a16="http://schemas.microsoft.com/office/drawing/2014/main" id="{32086C4C-C215-44DC-90F6-CBBBB1E8A0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556563" y="4448264"/>
            <a:ext cx="4551679" cy="56895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7116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9" name="TextBox 9"/>
          <p:cNvSpPr txBox="1"/>
          <p:nvPr/>
        </p:nvSpPr>
        <p:spPr>
          <a:xfrm>
            <a:off x="2110659" y="1011583"/>
            <a:ext cx="15772737" cy="1120775"/>
          </a:xfrm>
          <a:prstGeom prst="rect">
            <a:avLst/>
          </a:prstGeom>
        </p:spPr>
        <p:txBody>
          <a:bodyPr lIns="0" tIns="0" rIns="0" bIns="0" rtlCol="0" anchor="t">
            <a:spAutoFit/>
          </a:bodyPr>
          <a:lstStyle/>
          <a:p>
            <a:pPr algn="r">
              <a:lnSpc>
                <a:spcPts val="9100"/>
              </a:lnSpc>
            </a:pPr>
            <a:r>
              <a:rPr lang="en-US" sz="6500" spc="195" dirty="0">
                <a:solidFill>
                  <a:srgbClr val="F2F0F4"/>
                </a:solidFill>
                <a:latin typeface="League Spartan Italics"/>
              </a:rPr>
              <a:t>… but that doesn’t stop your phlebotomist! </a:t>
            </a:r>
          </a:p>
        </p:txBody>
      </p:sp>
      <p:sp>
        <p:nvSpPr>
          <p:cNvPr id="10" name="TextBox 9">
            <a:extLst>
              <a:ext uri="{FF2B5EF4-FFF2-40B4-BE49-F238E27FC236}">
                <a16:creationId xmlns:a16="http://schemas.microsoft.com/office/drawing/2014/main" id="{449716C3-280E-4377-BD60-380B8FF48366}"/>
              </a:ext>
            </a:extLst>
          </p:cNvPr>
          <p:cNvSpPr txBox="1"/>
          <p:nvPr/>
        </p:nvSpPr>
        <p:spPr>
          <a:xfrm>
            <a:off x="228600" y="3848100"/>
            <a:ext cx="8153400" cy="1754326"/>
          </a:xfrm>
          <a:prstGeom prst="rect">
            <a:avLst/>
          </a:prstGeom>
          <a:noFill/>
        </p:spPr>
        <p:txBody>
          <a:bodyPr wrap="square" rtlCol="0">
            <a:spAutoFit/>
          </a:bodyPr>
          <a:lstStyle/>
          <a:p>
            <a:pPr marL="571500" indent="-571500">
              <a:buFont typeface="Arial" panose="020B0604020202020204" pitchFamily="34" charset="0"/>
              <a:buChar char="•"/>
            </a:pPr>
            <a:r>
              <a:rPr lang="en-US" sz="3600" dirty="0">
                <a:latin typeface="Gidole" panose="020B0604020202020204" charset="0"/>
              </a:rPr>
              <a:t>Or your pollster</a:t>
            </a:r>
          </a:p>
          <a:p>
            <a:pPr marL="571500" indent="-571500">
              <a:buFont typeface="Arial" panose="020B0604020202020204" pitchFamily="34" charset="0"/>
              <a:buChar char="•"/>
            </a:pPr>
            <a:r>
              <a:rPr lang="en-US" sz="3600" dirty="0">
                <a:latin typeface="Gidole" panose="020B0604020202020204" charset="0"/>
              </a:rPr>
              <a:t>Or your QA manager</a:t>
            </a:r>
          </a:p>
          <a:p>
            <a:pPr marL="571500" indent="-571500">
              <a:buFont typeface="Arial" panose="020B0604020202020204" pitchFamily="34" charset="0"/>
              <a:buChar char="•"/>
            </a:pPr>
            <a:r>
              <a:rPr lang="en-US" sz="3600" dirty="0">
                <a:latin typeface="Gidole" panose="020B0604020202020204" charset="0"/>
              </a:rPr>
              <a:t>Or your real estate analyst </a:t>
            </a:r>
            <a:r>
              <a:rPr lang="en-US" sz="3600" dirty="0">
                <a:latin typeface="Gidole" panose="020B0604020202020204" charset="0"/>
                <a:sym typeface="Wingdings" panose="05000000000000000000" pitchFamily="2" charset="2"/>
              </a:rPr>
              <a:t>😉</a:t>
            </a:r>
            <a:endParaRPr lang="en-US" sz="3600" dirty="0">
              <a:latin typeface="Gidole" panose="020B0604020202020204" charset="0"/>
            </a:endParaRPr>
          </a:p>
        </p:txBody>
      </p:sp>
      <p:pic>
        <p:nvPicPr>
          <p:cNvPr id="7170" name="Picture 2" descr="Laboratory, Analysis, Diagnostics, Hospital, Tube">
            <a:extLst>
              <a:ext uri="{FF2B5EF4-FFF2-40B4-BE49-F238E27FC236}">
                <a16:creationId xmlns:a16="http://schemas.microsoft.com/office/drawing/2014/main" id="{ECD5CC0A-96C3-49C3-8A0C-44E123DE5F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6002" y="4198882"/>
            <a:ext cx="7619998" cy="50799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996145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4"/>
          <p:cNvSpPr/>
          <p:nvPr/>
        </p:nvSpPr>
        <p:spPr>
          <a:xfrm>
            <a:off x="13219662" y="5228120"/>
            <a:ext cx="5210592" cy="5072974"/>
          </a:xfrm>
          <a:prstGeom prst="rect">
            <a:avLst/>
          </a:prstGeom>
          <a:solidFill>
            <a:srgbClr val="F2F0F4"/>
          </a:solidFill>
        </p:spPr>
      </p:sp>
      <p:grpSp>
        <p:nvGrpSpPr>
          <p:cNvPr id="6" name="Group 6"/>
          <p:cNvGrpSpPr/>
          <p:nvPr/>
        </p:nvGrpSpPr>
        <p:grpSpPr>
          <a:xfrm rot="-5400000">
            <a:off x="13174907" y="5232166"/>
            <a:ext cx="5154391" cy="5064881"/>
            <a:chOff x="0" y="0"/>
            <a:chExt cx="6350000" cy="6339840"/>
          </a:xfrm>
        </p:grpSpPr>
        <p:sp>
          <p:nvSpPr>
            <p:cNvPr id="7" name="Freeform 7"/>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8" name="Group 8"/>
          <p:cNvGrpSpPr/>
          <p:nvPr/>
        </p:nvGrpSpPr>
        <p:grpSpPr>
          <a:xfrm rot="-10800000">
            <a:off x="15340207" y="5228120"/>
            <a:ext cx="5888671" cy="5113682"/>
            <a:chOff x="0" y="0"/>
            <a:chExt cx="6350000" cy="5499100"/>
          </a:xfrm>
        </p:grpSpPr>
        <p:sp>
          <p:nvSpPr>
            <p:cNvPr id="9" name="Freeform 9"/>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000000">
                <a:alpha val="34901"/>
              </a:srgbClr>
            </a:solidFill>
          </p:spPr>
        </p:sp>
      </p:grpSp>
      <p:sp>
        <p:nvSpPr>
          <p:cNvPr id="10" name="TextBox 10"/>
          <p:cNvSpPr txBox="1"/>
          <p:nvPr/>
        </p:nvSpPr>
        <p:spPr>
          <a:xfrm>
            <a:off x="413624" y="248180"/>
            <a:ext cx="9287181" cy="3462486"/>
          </a:xfrm>
          <a:prstGeom prst="rect">
            <a:avLst/>
          </a:prstGeom>
        </p:spPr>
        <p:txBody>
          <a:bodyPr lIns="0" tIns="0" rIns="0" bIns="0" rtlCol="0" anchor="t">
            <a:spAutoFit/>
          </a:bodyPr>
          <a:lstStyle/>
          <a:p>
            <a:pPr>
              <a:lnSpc>
                <a:spcPts val="9000"/>
              </a:lnSpc>
            </a:pPr>
            <a:r>
              <a:rPr lang="en-US" sz="7500" spc="375" dirty="0">
                <a:solidFill>
                  <a:srgbClr val="000000"/>
                </a:solidFill>
                <a:latin typeface="League Spartan Bold"/>
              </a:rPr>
              <a:t>GETTING RIGOROUS WITH A HYPOTHESIS</a:t>
            </a:r>
          </a:p>
        </p:txBody>
      </p:sp>
      <p:pic>
        <p:nvPicPr>
          <p:cNvPr id="33" name="Picture 33"/>
          <p:cNvPicPr>
            <a:picLocks noChangeAspect="1"/>
          </p:cNvPicPr>
          <p:nvPr/>
        </p:nvPicPr>
        <p:blipFill>
          <a:blip r:embed="rId3"/>
          <a:srcRect/>
          <a:stretch>
            <a:fillRect/>
          </a:stretch>
        </p:blipFill>
        <p:spPr>
          <a:xfrm>
            <a:off x="16100583" y="9258300"/>
            <a:ext cx="2005783" cy="1470490"/>
          </a:xfrm>
          <a:prstGeom prst="rect">
            <a:avLst/>
          </a:prstGeom>
        </p:spPr>
      </p:pic>
      <p:sp>
        <p:nvSpPr>
          <p:cNvPr id="34" name="TextBox 33">
            <a:extLst>
              <a:ext uri="{FF2B5EF4-FFF2-40B4-BE49-F238E27FC236}">
                <a16:creationId xmlns:a16="http://schemas.microsoft.com/office/drawing/2014/main" id="{91F48C30-1A63-478C-B8FA-34DB8D04A1DB}"/>
              </a:ext>
            </a:extLst>
          </p:cNvPr>
          <p:cNvSpPr txBox="1"/>
          <p:nvPr/>
        </p:nvSpPr>
        <p:spPr>
          <a:xfrm>
            <a:off x="609600" y="4457700"/>
            <a:ext cx="8610600" cy="2800767"/>
          </a:xfrm>
          <a:prstGeom prst="rect">
            <a:avLst/>
          </a:prstGeom>
          <a:noFill/>
        </p:spPr>
        <p:txBody>
          <a:bodyPr wrap="square" rtlCol="0">
            <a:spAutoFit/>
          </a:bodyPr>
          <a:lstStyle/>
          <a:p>
            <a:pPr marL="285750" indent="-285750">
              <a:buFont typeface="Arial" panose="020B0604020202020204" pitchFamily="34" charset="0"/>
              <a:buChar char="•"/>
            </a:pPr>
            <a:r>
              <a:rPr lang="en-US" sz="4400" dirty="0">
                <a:latin typeface="Gidole" panose="02000503000000000000" charset="0"/>
              </a:rPr>
              <a:t>Testable</a:t>
            </a:r>
          </a:p>
          <a:p>
            <a:pPr marL="285750" indent="-285750">
              <a:buFont typeface="Arial" panose="020B0604020202020204" pitchFamily="34" charset="0"/>
              <a:buChar char="•"/>
            </a:pPr>
            <a:r>
              <a:rPr lang="en-US" sz="4400" dirty="0">
                <a:latin typeface="Gidole" panose="02000503000000000000" charset="0"/>
              </a:rPr>
              <a:t>Falsifiable</a:t>
            </a:r>
          </a:p>
          <a:p>
            <a:pPr marL="285750" indent="-285750">
              <a:buFont typeface="Arial" panose="020B0604020202020204" pitchFamily="34" charset="0"/>
              <a:buChar char="•"/>
            </a:pPr>
            <a:r>
              <a:rPr lang="en-US" sz="4400" dirty="0">
                <a:latin typeface="Gidole" panose="02000503000000000000" charset="0"/>
              </a:rPr>
              <a:t>Burden of proof on the claimant</a:t>
            </a:r>
          </a:p>
          <a:p>
            <a:pPr marL="285750" indent="-285750">
              <a:buFont typeface="Arial" panose="020B0604020202020204" pitchFamily="34" charset="0"/>
              <a:buChar char="•"/>
            </a:pPr>
            <a:endParaRPr lang="en-US" sz="4400" dirty="0">
              <a:latin typeface="Gidole" panose="02000503000000000000" charset="0"/>
            </a:endParaRPr>
          </a:p>
        </p:txBody>
      </p:sp>
      <p:pic>
        <p:nvPicPr>
          <p:cNvPr id="9218" name="Picture 2" descr="Courtroom, Benches, Seats, Law, Justice, Lighting, Wood">
            <a:extLst>
              <a:ext uri="{FF2B5EF4-FFF2-40B4-BE49-F238E27FC236}">
                <a16:creationId xmlns:a16="http://schemas.microsoft.com/office/drawing/2014/main" id="{E415B945-44E6-4137-960C-B5DC0FF9A15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388183" y="0"/>
            <a:ext cx="6949043" cy="52281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471756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4"/>
          <p:cNvSpPr/>
          <p:nvPr/>
        </p:nvSpPr>
        <p:spPr>
          <a:xfrm>
            <a:off x="13219662" y="5228120"/>
            <a:ext cx="5210592" cy="5072974"/>
          </a:xfrm>
          <a:prstGeom prst="rect">
            <a:avLst/>
          </a:prstGeom>
          <a:solidFill>
            <a:srgbClr val="F2F0F4"/>
          </a:solidFill>
        </p:spPr>
      </p:sp>
      <p:grpSp>
        <p:nvGrpSpPr>
          <p:cNvPr id="6" name="Group 6"/>
          <p:cNvGrpSpPr/>
          <p:nvPr/>
        </p:nvGrpSpPr>
        <p:grpSpPr>
          <a:xfrm rot="-5400000">
            <a:off x="13174907" y="5232166"/>
            <a:ext cx="5154391" cy="5064881"/>
            <a:chOff x="0" y="0"/>
            <a:chExt cx="6350000" cy="6339840"/>
          </a:xfrm>
        </p:grpSpPr>
        <p:sp>
          <p:nvSpPr>
            <p:cNvPr id="7" name="Freeform 7"/>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8" name="Group 8"/>
          <p:cNvGrpSpPr/>
          <p:nvPr/>
        </p:nvGrpSpPr>
        <p:grpSpPr>
          <a:xfrm rot="-10800000">
            <a:off x="15340207" y="5228120"/>
            <a:ext cx="5888671" cy="5113682"/>
            <a:chOff x="0" y="0"/>
            <a:chExt cx="6350000" cy="5499100"/>
          </a:xfrm>
        </p:grpSpPr>
        <p:sp>
          <p:nvSpPr>
            <p:cNvPr id="9" name="Freeform 9"/>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000000">
                <a:alpha val="34901"/>
              </a:srgbClr>
            </a:solidFill>
          </p:spPr>
        </p:sp>
      </p:grpSp>
      <p:sp>
        <p:nvSpPr>
          <p:cNvPr id="10" name="TextBox 10"/>
          <p:cNvSpPr txBox="1"/>
          <p:nvPr/>
        </p:nvSpPr>
        <p:spPr>
          <a:xfrm>
            <a:off x="413624" y="248180"/>
            <a:ext cx="9287181" cy="3462486"/>
          </a:xfrm>
          <a:prstGeom prst="rect">
            <a:avLst/>
          </a:prstGeom>
        </p:spPr>
        <p:txBody>
          <a:bodyPr lIns="0" tIns="0" rIns="0" bIns="0" rtlCol="0" anchor="t">
            <a:spAutoFit/>
          </a:bodyPr>
          <a:lstStyle/>
          <a:p>
            <a:pPr>
              <a:lnSpc>
                <a:spcPts val="9000"/>
              </a:lnSpc>
            </a:pPr>
            <a:r>
              <a:rPr lang="en-US" sz="7500" spc="375" dirty="0">
                <a:solidFill>
                  <a:srgbClr val="000000"/>
                </a:solidFill>
                <a:latin typeface="League Spartan Bold"/>
              </a:rPr>
              <a:t>GETTING RIGOROUS WITH A HYPOTHESIS</a:t>
            </a:r>
          </a:p>
        </p:txBody>
      </p:sp>
      <p:pic>
        <p:nvPicPr>
          <p:cNvPr id="33" name="Picture 33"/>
          <p:cNvPicPr>
            <a:picLocks noChangeAspect="1"/>
          </p:cNvPicPr>
          <p:nvPr/>
        </p:nvPicPr>
        <p:blipFill>
          <a:blip r:embed="rId3"/>
          <a:srcRect/>
          <a:stretch>
            <a:fillRect/>
          </a:stretch>
        </p:blipFill>
        <p:spPr>
          <a:xfrm>
            <a:off x="16100583" y="9258300"/>
            <a:ext cx="2005783" cy="1470490"/>
          </a:xfrm>
          <a:prstGeom prst="rect">
            <a:avLst/>
          </a:prstGeom>
        </p:spPr>
      </p:pic>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91F48C30-1A63-478C-B8FA-34DB8D04A1DB}"/>
                  </a:ext>
                </a:extLst>
              </p:cNvPr>
              <p:cNvSpPr txBox="1"/>
              <p:nvPr/>
            </p:nvSpPr>
            <p:spPr>
              <a:xfrm>
                <a:off x="751915" y="4683509"/>
                <a:ext cx="6791886" cy="378565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6000" i="1" smtClean="0">
                              <a:latin typeface="Cambria Math" panose="02040503050406030204" pitchFamily="18" charset="0"/>
                            </a:rPr>
                          </m:ctrlPr>
                        </m:sSubPr>
                        <m:e>
                          <m:r>
                            <a:rPr lang="en-US" sz="6000" b="0" i="1" smtClean="0">
                              <a:latin typeface="Cambria Math" panose="02040503050406030204" pitchFamily="18" charset="0"/>
                            </a:rPr>
                            <m:t>𝐻</m:t>
                          </m:r>
                        </m:e>
                        <m:sub>
                          <m:r>
                            <a:rPr lang="en-US" sz="6000" b="0" i="1" smtClean="0">
                              <a:latin typeface="Cambria Math" panose="02040503050406030204" pitchFamily="18" charset="0"/>
                            </a:rPr>
                            <m:t>𝑜</m:t>
                          </m:r>
                        </m:sub>
                      </m:sSub>
                      <m:r>
                        <a:rPr lang="en-US" sz="6000" b="0" i="1" smtClean="0">
                          <a:latin typeface="Cambria Math" panose="02040503050406030204" pitchFamily="18" charset="0"/>
                        </a:rPr>
                        <m:t>:</m:t>
                      </m:r>
                      <m:sSub>
                        <m:sSubPr>
                          <m:ctrlPr>
                            <a:rPr lang="en-US" sz="6000" b="0" i="1" smtClean="0">
                              <a:latin typeface="Cambria Math" panose="02040503050406030204" pitchFamily="18" charset="0"/>
                            </a:rPr>
                          </m:ctrlPr>
                        </m:sSubPr>
                        <m:e>
                          <m:r>
                            <a:rPr lang="en-US" sz="6000" b="0" i="1" smtClean="0">
                              <a:latin typeface="Cambria Math" panose="02040503050406030204" pitchFamily="18" charset="0"/>
                              <a:ea typeface="Cambria Math" panose="02040503050406030204" pitchFamily="18" charset="0"/>
                            </a:rPr>
                            <m:t>𝜇</m:t>
                          </m:r>
                        </m:e>
                        <m:sub>
                          <m:r>
                            <a:rPr lang="en-US" sz="6000" b="0" i="1" smtClean="0">
                              <a:latin typeface="Cambria Math" panose="02040503050406030204" pitchFamily="18" charset="0"/>
                            </a:rPr>
                            <m:t>1</m:t>
                          </m:r>
                        </m:sub>
                      </m:sSub>
                      <m:r>
                        <a:rPr lang="en-US" sz="6000" b="0" i="1" smtClean="0">
                          <a:latin typeface="Cambria Math" panose="02040503050406030204" pitchFamily="18" charset="0"/>
                        </a:rPr>
                        <m:t>−</m:t>
                      </m:r>
                      <m:sSub>
                        <m:sSubPr>
                          <m:ctrlPr>
                            <a:rPr lang="en-US" sz="6000" b="0" i="1" smtClean="0">
                              <a:latin typeface="Cambria Math" panose="02040503050406030204" pitchFamily="18" charset="0"/>
                            </a:rPr>
                          </m:ctrlPr>
                        </m:sSubPr>
                        <m:e>
                          <m:r>
                            <a:rPr lang="en-US" sz="6000" b="0" i="1" smtClean="0">
                              <a:latin typeface="Cambria Math" panose="02040503050406030204" pitchFamily="18" charset="0"/>
                              <a:ea typeface="Cambria Math" panose="02040503050406030204" pitchFamily="18" charset="0"/>
                            </a:rPr>
                            <m:t>𝜇</m:t>
                          </m:r>
                        </m:e>
                        <m:sub>
                          <m:r>
                            <a:rPr lang="en-US" sz="6000" b="0" i="1" smtClean="0">
                              <a:latin typeface="Cambria Math" panose="02040503050406030204" pitchFamily="18" charset="0"/>
                            </a:rPr>
                            <m:t>2</m:t>
                          </m:r>
                        </m:sub>
                      </m:sSub>
                      <m:r>
                        <a:rPr lang="en-US" sz="6000" b="0" i="1" smtClean="0">
                          <a:latin typeface="Cambria Math" panose="02040503050406030204" pitchFamily="18" charset="0"/>
                        </a:rPr>
                        <m:t>=0</m:t>
                      </m:r>
                    </m:oMath>
                  </m:oMathPara>
                </a14:m>
                <a:endParaRPr lang="en-US" sz="6000" b="0" dirty="0">
                  <a:latin typeface="Gidole" panose="02000503000000000000" charset="0"/>
                </a:endParaRPr>
              </a:p>
              <a:p>
                <a:endParaRPr lang="en-US" sz="6000" b="0" dirty="0">
                  <a:latin typeface="Gidole" panose="02000503000000000000" charset="0"/>
                </a:endParaRPr>
              </a:p>
              <a:p>
                <a:pPr/>
                <a14:m>
                  <m:oMathPara xmlns:m="http://schemas.openxmlformats.org/officeDocument/2006/math">
                    <m:oMathParaPr>
                      <m:jc m:val="centerGroup"/>
                    </m:oMathParaPr>
                    <m:oMath xmlns:m="http://schemas.openxmlformats.org/officeDocument/2006/math">
                      <m:sSub>
                        <m:sSubPr>
                          <m:ctrlPr>
                            <a:rPr lang="en-US" sz="6000" i="1">
                              <a:latin typeface="Cambria Math" panose="02040503050406030204" pitchFamily="18" charset="0"/>
                            </a:rPr>
                          </m:ctrlPr>
                        </m:sSubPr>
                        <m:e>
                          <m:r>
                            <a:rPr lang="en-US" sz="6000" i="1">
                              <a:latin typeface="Cambria Math" panose="02040503050406030204" pitchFamily="18" charset="0"/>
                            </a:rPr>
                            <m:t>𝐻</m:t>
                          </m:r>
                        </m:e>
                        <m:sub>
                          <m:r>
                            <a:rPr lang="en-US" sz="6000" b="0" i="1" smtClean="0">
                              <a:latin typeface="Cambria Math" panose="02040503050406030204" pitchFamily="18" charset="0"/>
                            </a:rPr>
                            <m:t>𝑎</m:t>
                          </m:r>
                        </m:sub>
                      </m:sSub>
                      <m:r>
                        <a:rPr lang="en-US" sz="6000" i="1">
                          <a:latin typeface="Cambria Math" panose="02040503050406030204" pitchFamily="18" charset="0"/>
                        </a:rPr>
                        <m:t>:</m:t>
                      </m:r>
                      <m:sSub>
                        <m:sSubPr>
                          <m:ctrlPr>
                            <a:rPr lang="en-US" sz="6000" i="1">
                              <a:latin typeface="Cambria Math" panose="02040503050406030204" pitchFamily="18" charset="0"/>
                            </a:rPr>
                          </m:ctrlPr>
                        </m:sSubPr>
                        <m:e>
                          <m:r>
                            <a:rPr lang="en-US" sz="6000" i="1">
                              <a:latin typeface="Cambria Math" panose="02040503050406030204" pitchFamily="18" charset="0"/>
                              <a:ea typeface="Cambria Math" panose="02040503050406030204" pitchFamily="18" charset="0"/>
                            </a:rPr>
                            <m:t>𝜇</m:t>
                          </m:r>
                        </m:e>
                        <m:sub>
                          <m:r>
                            <a:rPr lang="en-US" sz="6000" i="1">
                              <a:latin typeface="Cambria Math" panose="02040503050406030204" pitchFamily="18" charset="0"/>
                            </a:rPr>
                            <m:t>1</m:t>
                          </m:r>
                        </m:sub>
                      </m:sSub>
                      <m:r>
                        <a:rPr lang="en-US" sz="6000" i="1">
                          <a:latin typeface="Cambria Math" panose="02040503050406030204" pitchFamily="18" charset="0"/>
                        </a:rPr>
                        <m:t>−</m:t>
                      </m:r>
                      <m:sSub>
                        <m:sSubPr>
                          <m:ctrlPr>
                            <a:rPr lang="en-US" sz="6000" i="1">
                              <a:latin typeface="Cambria Math" panose="02040503050406030204" pitchFamily="18" charset="0"/>
                            </a:rPr>
                          </m:ctrlPr>
                        </m:sSubPr>
                        <m:e>
                          <m:r>
                            <a:rPr lang="en-US" sz="6000" i="1">
                              <a:latin typeface="Cambria Math" panose="02040503050406030204" pitchFamily="18" charset="0"/>
                              <a:ea typeface="Cambria Math" panose="02040503050406030204" pitchFamily="18" charset="0"/>
                            </a:rPr>
                            <m:t>𝜇</m:t>
                          </m:r>
                        </m:e>
                        <m:sub>
                          <m:r>
                            <a:rPr lang="en-US" sz="6000" i="1">
                              <a:latin typeface="Cambria Math" panose="02040503050406030204" pitchFamily="18" charset="0"/>
                            </a:rPr>
                            <m:t>2</m:t>
                          </m:r>
                        </m:sub>
                      </m:sSub>
                      <m:r>
                        <a:rPr lang="en-US" sz="6000" i="1" smtClean="0">
                          <a:latin typeface="Cambria Math" panose="02040503050406030204" pitchFamily="18" charset="0"/>
                          <a:ea typeface="Cambria Math" panose="02040503050406030204" pitchFamily="18" charset="0"/>
                        </a:rPr>
                        <m:t>≠</m:t>
                      </m:r>
                      <m:r>
                        <a:rPr lang="en-US" sz="6000" i="1">
                          <a:latin typeface="Cambria Math" panose="02040503050406030204" pitchFamily="18" charset="0"/>
                        </a:rPr>
                        <m:t>0</m:t>
                      </m:r>
                    </m:oMath>
                  </m:oMathPara>
                </a14:m>
                <a:endParaRPr lang="en-US" sz="6000" b="0" dirty="0">
                  <a:latin typeface="Gidole" panose="02000503000000000000" charset="0"/>
                </a:endParaRPr>
              </a:p>
              <a:p>
                <a:endParaRPr lang="en-US" sz="6000" dirty="0">
                  <a:latin typeface="Gidole" panose="02000503000000000000" charset="0"/>
                </a:endParaRPr>
              </a:p>
            </p:txBody>
          </p:sp>
        </mc:Choice>
        <mc:Fallback xmlns="">
          <p:sp>
            <p:nvSpPr>
              <p:cNvPr id="34" name="TextBox 33">
                <a:extLst>
                  <a:ext uri="{FF2B5EF4-FFF2-40B4-BE49-F238E27FC236}">
                    <a16:creationId xmlns:a16="http://schemas.microsoft.com/office/drawing/2014/main" id="{91F48C30-1A63-478C-B8FA-34DB8D04A1DB}"/>
                  </a:ext>
                </a:extLst>
              </p:cNvPr>
              <p:cNvSpPr txBox="1">
                <a:spLocks noRot="1" noChangeAspect="1" noMove="1" noResize="1" noEditPoints="1" noAdjustHandles="1" noChangeArrowheads="1" noChangeShapeType="1" noTextEdit="1"/>
              </p:cNvSpPr>
              <p:nvPr/>
            </p:nvSpPr>
            <p:spPr>
              <a:xfrm>
                <a:off x="751915" y="4683509"/>
                <a:ext cx="6791886" cy="3785652"/>
              </a:xfrm>
              <a:prstGeom prst="rect">
                <a:avLst/>
              </a:prstGeom>
              <a:blipFill>
                <a:blip r:embed="rId4"/>
                <a:stretch>
                  <a:fillRect/>
                </a:stretch>
              </a:blipFill>
            </p:spPr>
            <p:txBody>
              <a:bodyPr/>
              <a:lstStyle/>
              <a:p>
                <a:r>
                  <a:rPr lang="en-US">
                    <a:noFill/>
                  </a:rPr>
                  <a:t> </a:t>
                </a:r>
              </a:p>
            </p:txBody>
          </p:sp>
        </mc:Fallback>
      </mc:AlternateContent>
      <p:pic>
        <p:nvPicPr>
          <p:cNvPr id="9218" name="Picture 2" descr="Courtroom, Benches, Seats, Law, Justice, Lighting, Wood">
            <a:extLst>
              <a:ext uri="{FF2B5EF4-FFF2-40B4-BE49-F238E27FC236}">
                <a16:creationId xmlns:a16="http://schemas.microsoft.com/office/drawing/2014/main" id="{E415B945-44E6-4137-960C-B5DC0FF9A15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388183" y="0"/>
            <a:ext cx="6949043" cy="5228120"/>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Arrow Connector 2">
            <a:extLst>
              <a:ext uri="{FF2B5EF4-FFF2-40B4-BE49-F238E27FC236}">
                <a16:creationId xmlns:a16="http://schemas.microsoft.com/office/drawing/2014/main" id="{5CF053E2-E749-4BD8-A1BE-1106598DE14E}"/>
              </a:ext>
            </a:extLst>
          </p:cNvPr>
          <p:cNvCxnSpPr/>
          <p:nvPr/>
        </p:nvCxnSpPr>
        <p:spPr>
          <a:xfrm flipV="1">
            <a:off x="7010400" y="4914900"/>
            <a:ext cx="685800" cy="2286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 name="TextBox 4">
            <a:extLst>
              <a:ext uri="{FF2B5EF4-FFF2-40B4-BE49-F238E27FC236}">
                <a16:creationId xmlns:a16="http://schemas.microsoft.com/office/drawing/2014/main" id="{43258F7F-1B7C-45E1-B7A1-A090EA377109}"/>
              </a:ext>
            </a:extLst>
          </p:cNvPr>
          <p:cNvSpPr txBox="1"/>
          <p:nvPr/>
        </p:nvSpPr>
        <p:spPr>
          <a:xfrm>
            <a:off x="7870978" y="4222402"/>
            <a:ext cx="3093442" cy="1569660"/>
          </a:xfrm>
          <a:prstGeom prst="rect">
            <a:avLst/>
          </a:prstGeom>
          <a:noFill/>
        </p:spPr>
        <p:txBody>
          <a:bodyPr wrap="square" rtlCol="0">
            <a:spAutoFit/>
          </a:bodyPr>
          <a:lstStyle/>
          <a:p>
            <a:r>
              <a:rPr lang="en-US" sz="3200" dirty="0">
                <a:latin typeface="Gidole" panose="02000503000000000000" charset="0"/>
              </a:rPr>
              <a:t>Null hypothesis: no difference in population means</a:t>
            </a:r>
          </a:p>
        </p:txBody>
      </p:sp>
      <p:cxnSp>
        <p:nvCxnSpPr>
          <p:cNvPr id="14" name="Straight Arrow Connector 13">
            <a:extLst>
              <a:ext uri="{FF2B5EF4-FFF2-40B4-BE49-F238E27FC236}">
                <a16:creationId xmlns:a16="http://schemas.microsoft.com/office/drawing/2014/main" id="{3B81EB5C-4CEE-40DF-9D27-E1169DA7BFDA}"/>
              </a:ext>
            </a:extLst>
          </p:cNvPr>
          <p:cNvCxnSpPr>
            <a:cxnSpLocks/>
          </p:cNvCxnSpPr>
          <p:nvPr/>
        </p:nvCxnSpPr>
        <p:spPr>
          <a:xfrm>
            <a:off x="6858000" y="7200900"/>
            <a:ext cx="807443" cy="29953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5" name="TextBox 14">
            <a:extLst>
              <a:ext uri="{FF2B5EF4-FFF2-40B4-BE49-F238E27FC236}">
                <a16:creationId xmlns:a16="http://schemas.microsoft.com/office/drawing/2014/main" id="{C6154A65-04D5-4255-AED3-EB1F888AA5E3}"/>
              </a:ext>
            </a:extLst>
          </p:cNvPr>
          <p:cNvSpPr txBox="1"/>
          <p:nvPr/>
        </p:nvSpPr>
        <p:spPr>
          <a:xfrm>
            <a:off x="7897195" y="7000868"/>
            <a:ext cx="4046979" cy="1569660"/>
          </a:xfrm>
          <a:prstGeom prst="rect">
            <a:avLst/>
          </a:prstGeom>
          <a:noFill/>
        </p:spPr>
        <p:txBody>
          <a:bodyPr wrap="square" rtlCol="0">
            <a:spAutoFit/>
          </a:bodyPr>
          <a:lstStyle/>
          <a:p>
            <a:r>
              <a:rPr lang="en-US" sz="3200" dirty="0">
                <a:latin typeface="Gidole" panose="02000503000000000000" charset="0"/>
              </a:rPr>
              <a:t>Alternative hypothesis: some difference in population means</a:t>
            </a:r>
          </a:p>
        </p:txBody>
      </p:sp>
    </p:spTree>
    <p:extLst>
      <p:ext uri="{BB962C8B-B14F-4D97-AF65-F5344CB8AC3E}">
        <p14:creationId xmlns:p14="http://schemas.microsoft.com/office/powerpoint/2010/main" val="174438829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9" name="TextBox 9"/>
          <p:cNvSpPr txBox="1"/>
          <p:nvPr/>
        </p:nvSpPr>
        <p:spPr>
          <a:xfrm>
            <a:off x="2110659" y="1011583"/>
            <a:ext cx="15772737" cy="2262286"/>
          </a:xfrm>
          <a:prstGeom prst="rect">
            <a:avLst/>
          </a:prstGeom>
        </p:spPr>
        <p:txBody>
          <a:bodyPr lIns="0" tIns="0" rIns="0" bIns="0" rtlCol="0" anchor="t">
            <a:spAutoFit/>
          </a:bodyPr>
          <a:lstStyle/>
          <a:p>
            <a:pPr algn="r">
              <a:lnSpc>
                <a:spcPts val="9100"/>
              </a:lnSpc>
            </a:pPr>
            <a:r>
              <a:rPr lang="en-US" sz="6500" b="1" spc="195" dirty="0">
                <a:solidFill>
                  <a:srgbClr val="F2F0F4"/>
                </a:solidFill>
                <a:latin typeface="League Spartan Italics"/>
              </a:rPr>
              <a:t>… but we don’t </a:t>
            </a:r>
            <a:r>
              <a:rPr lang="en-US" sz="6500" b="1" i="1" spc="195" dirty="0">
                <a:solidFill>
                  <a:srgbClr val="F2F0F4"/>
                </a:solidFill>
                <a:latin typeface="League Spartan Italics"/>
              </a:rPr>
              <a:t>know </a:t>
            </a:r>
            <a:r>
              <a:rPr lang="en-US" sz="6500" b="1" spc="195" dirty="0">
                <a:solidFill>
                  <a:srgbClr val="F2F0F4"/>
                </a:solidFill>
                <a:latin typeface="League Spartan Italics"/>
              </a:rPr>
              <a:t>the population means…</a:t>
            </a:r>
          </a:p>
        </p:txBody>
      </p:sp>
      <p:sp>
        <p:nvSpPr>
          <p:cNvPr id="10" name="TextBox 9">
            <a:extLst>
              <a:ext uri="{FF2B5EF4-FFF2-40B4-BE49-F238E27FC236}">
                <a16:creationId xmlns:a16="http://schemas.microsoft.com/office/drawing/2014/main" id="{449716C3-280E-4377-BD60-380B8FF48366}"/>
              </a:ext>
            </a:extLst>
          </p:cNvPr>
          <p:cNvSpPr txBox="1"/>
          <p:nvPr/>
        </p:nvSpPr>
        <p:spPr>
          <a:xfrm>
            <a:off x="228600" y="3848100"/>
            <a:ext cx="12420600" cy="3477875"/>
          </a:xfrm>
          <a:prstGeom prst="rect">
            <a:avLst/>
          </a:prstGeom>
          <a:noFill/>
        </p:spPr>
        <p:txBody>
          <a:bodyPr wrap="square" rtlCol="0">
            <a:spAutoFit/>
          </a:bodyPr>
          <a:lstStyle/>
          <a:p>
            <a:pPr marL="571500" indent="-571500">
              <a:buFont typeface="Arial" panose="020B0604020202020204" pitchFamily="34" charset="0"/>
              <a:buChar char="•"/>
            </a:pPr>
            <a:r>
              <a:rPr lang="en-US" sz="4400" dirty="0">
                <a:latin typeface="Gidole" panose="020B0604020202020204" charset="0"/>
              </a:rPr>
              <a:t>Central limit theorem to the rescue!</a:t>
            </a:r>
          </a:p>
          <a:p>
            <a:pPr marL="571500" indent="-571500">
              <a:buFont typeface="Arial" panose="020B0604020202020204" pitchFamily="34" charset="0"/>
              <a:buChar char="•"/>
            </a:pPr>
            <a:r>
              <a:rPr lang="en-US" sz="4400" i="1" dirty="0">
                <a:latin typeface="Gidole" panose="020B0604020202020204" charset="0"/>
              </a:rPr>
              <a:t>Infer </a:t>
            </a:r>
            <a:r>
              <a:rPr lang="en-US" sz="4400" dirty="0">
                <a:latin typeface="Gidole" panose="020B0604020202020204" charset="0"/>
              </a:rPr>
              <a:t>the population mean (which is normally distributed) given a sample mean</a:t>
            </a:r>
            <a:r>
              <a:rPr lang="en-US" sz="4400" i="1" dirty="0">
                <a:latin typeface="Gidole" panose="020B0604020202020204" charset="0"/>
              </a:rPr>
              <a:t>…</a:t>
            </a:r>
          </a:p>
          <a:p>
            <a:pPr marL="571500" indent="-571500">
              <a:buFont typeface="Arial" panose="020B0604020202020204" pitchFamily="34" charset="0"/>
              <a:buChar char="•"/>
            </a:pPr>
            <a:r>
              <a:rPr lang="en-US" sz="4400" dirty="0">
                <a:latin typeface="Gidole" panose="020B0604020202020204" charset="0"/>
              </a:rPr>
              <a:t>... Some uncertainty required.</a:t>
            </a:r>
          </a:p>
          <a:p>
            <a:pPr marL="1028700" lvl="1" indent="-571500">
              <a:buFont typeface="Arial" panose="020B0604020202020204" pitchFamily="34" charset="0"/>
              <a:buChar char="•"/>
            </a:pPr>
            <a:r>
              <a:rPr lang="en-US" sz="4400" dirty="0">
                <a:latin typeface="Gidole" panose="020B0604020202020204" charset="0"/>
              </a:rPr>
              <a:t>Usually 5%</a:t>
            </a:r>
          </a:p>
        </p:txBody>
      </p:sp>
    </p:spTree>
    <p:extLst>
      <p:ext uri="{BB962C8B-B14F-4D97-AF65-F5344CB8AC3E}">
        <p14:creationId xmlns:p14="http://schemas.microsoft.com/office/powerpoint/2010/main" val="278296351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pic>
        <p:nvPicPr>
          <p:cNvPr id="7" name="Picture 6">
            <a:extLst>
              <a:ext uri="{FF2B5EF4-FFF2-40B4-BE49-F238E27FC236}">
                <a16:creationId xmlns:a16="http://schemas.microsoft.com/office/drawing/2014/main" id="{6F8B25D3-7D15-44BE-81F2-5AAA99419F97}"/>
              </a:ext>
            </a:extLst>
          </p:cNvPr>
          <p:cNvPicPr>
            <a:picLocks noChangeAspect="1"/>
          </p:cNvPicPr>
          <p:nvPr/>
        </p:nvPicPr>
        <p:blipFill>
          <a:blip r:embed="rId4"/>
          <a:stretch>
            <a:fillRect/>
          </a:stretch>
        </p:blipFill>
        <p:spPr>
          <a:xfrm>
            <a:off x="2743200" y="1069835"/>
            <a:ext cx="12801600" cy="9164456"/>
          </a:xfrm>
          <a:prstGeom prst="rect">
            <a:avLst/>
          </a:prstGeom>
        </p:spPr>
      </p:pic>
      <p:cxnSp>
        <p:nvCxnSpPr>
          <p:cNvPr id="9" name="Straight Arrow Connector 8">
            <a:extLst>
              <a:ext uri="{FF2B5EF4-FFF2-40B4-BE49-F238E27FC236}">
                <a16:creationId xmlns:a16="http://schemas.microsoft.com/office/drawing/2014/main" id="{D079E67C-DC58-4CA9-A3C4-6BA347BB4154}"/>
              </a:ext>
            </a:extLst>
          </p:cNvPr>
          <p:cNvCxnSpPr/>
          <p:nvPr/>
        </p:nvCxnSpPr>
        <p:spPr>
          <a:xfrm flipV="1">
            <a:off x="13944600" y="800100"/>
            <a:ext cx="990600" cy="95949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0" name="TextBox 9">
            <a:extLst>
              <a:ext uri="{FF2B5EF4-FFF2-40B4-BE49-F238E27FC236}">
                <a16:creationId xmlns:a16="http://schemas.microsoft.com/office/drawing/2014/main" id="{5B1E45FE-5627-48B8-B6F5-BCE040C8C4B6}"/>
              </a:ext>
            </a:extLst>
          </p:cNvPr>
          <p:cNvSpPr txBox="1"/>
          <p:nvPr/>
        </p:nvSpPr>
        <p:spPr>
          <a:xfrm>
            <a:off x="14935200" y="342900"/>
            <a:ext cx="2590800" cy="523220"/>
          </a:xfrm>
          <a:prstGeom prst="rect">
            <a:avLst/>
          </a:prstGeom>
          <a:noFill/>
        </p:spPr>
        <p:txBody>
          <a:bodyPr wrap="square" rtlCol="0">
            <a:spAutoFit/>
          </a:bodyPr>
          <a:lstStyle/>
          <a:p>
            <a:r>
              <a:rPr lang="en-US" sz="2800" dirty="0">
                <a:latin typeface="Gidole" panose="02000503000000000000" charset="0"/>
              </a:rPr>
              <a:t>Critical value</a:t>
            </a:r>
          </a:p>
        </p:txBody>
      </p:sp>
    </p:spTree>
    <p:extLst>
      <p:ext uri="{BB962C8B-B14F-4D97-AF65-F5344CB8AC3E}">
        <p14:creationId xmlns:p14="http://schemas.microsoft.com/office/powerpoint/2010/main" val="30092206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1095300"/>
          </a:xfrm>
          <a:prstGeom prst="rect">
            <a:avLst/>
          </a:prstGeom>
        </p:spPr>
        <p:txBody>
          <a:bodyPr lIns="0" tIns="0" rIns="0" bIns="0" rtlCol="0" anchor="t">
            <a:spAutoFit/>
          </a:bodyPr>
          <a:lstStyle/>
          <a:p>
            <a:pPr algn="r">
              <a:lnSpc>
                <a:spcPts val="9100"/>
              </a:lnSpc>
            </a:pPr>
            <a:r>
              <a:rPr lang="en-US" sz="6500" spc="195" dirty="0">
                <a:solidFill>
                  <a:srgbClr val="F2F0F4"/>
                </a:solidFill>
                <a:latin typeface="League Spartan Italics"/>
              </a:rPr>
              <a:t>Warm-up</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228600" y="3848100"/>
            <a:ext cx="8153400" cy="1754326"/>
          </a:xfrm>
          <a:prstGeom prst="rect">
            <a:avLst/>
          </a:prstGeom>
          <a:noFill/>
        </p:spPr>
        <p:txBody>
          <a:bodyPr wrap="square" rtlCol="0">
            <a:spAutoFit/>
          </a:bodyPr>
          <a:lstStyle/>
          <a:p>
            <a:pPr marL="571500" indent="-571500">
              <a:buFont typeface="Arial" panose="020B0604020202020204" pitchFamily="34" charset="0"/>
              <a:buChar char="•"/>
            </a:pPr>
            <a:r>
              <a:rPr lang="en-US" sz="3600" dirty="0">
                <a:latin typeface="Gidole" panose="020B0604020202020204" charset="0"/>
              </a:rPr>
              <a:t>File: </a:t>
            </a:r>
            <a:r>
              <a:rPr lang="en-US" sz="3600" dirty="0">
                <a:latin typeface="Consolas" panose="020B0609020204030204" pitchFamily="49" charset="0"/>
              </a:rPr>
              <a:t>abalone-warmup.xlsx</a:t>
            </a:r>
          </a:p>
          <a:p>
            <a:pPr marL="571500" indent="-571500">
              <a:buFont typeface="Arial" panose="020B0604020202020204" pitchFamily="34" charset="0"/>
              <a:buChar char="•"/>
            </a:pPr>
            <a:r>
              <a:rPr lang="en-US" sz="3600" dirty="0">
                <a:latin typeface="Gidole" panose="020B0604020202020204" charset="0"/>
              </a:rPr>
              <a:t>Is there a significant difference in the diameter of male versus female snails? </a:t>
            </a: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1295400" y="3948942"/>
            <a:ext cx="16116300" cy="2389116"/>
          </a:xfrm>
          <a:prstGeom prst="rect">
            <a:avLst/>
          </a:prstGeom>
        </p:spPr>
        <p:txBody>
          <a:bodyPr wrap="square" lIns="0" tIns="0" rIns="0" bIns="0" rtlCol="0" anchor="t">
            <a:spAutoFit/>
          </a:bodyPr>
          <a:lstStyle/>
          <a:p>
            <a:pPr algn="ctr">
              <a:lnSpc>
                <a:spcPts val="9000"/>
              </a:lnSpc>
            </a:pPr>
            <a:r>
              <a:rPr lang="en-US" sz="9600" spc="375" dirty="0">
                <a:solidFill>
                  <a:srgbClr val="FFFFFF"/>
                </a:solidFill>
                <a:latin typeface="League Spartan Bold"/>
              </a:rPr>
              <a:t>EXPLICIT WARNING:</a:t>
            </a:r>
          </a:p>
          <a:p>
            <a:pPr algn="ctr">
              <a:lnSpc>
                <a:spcPts val="9000"/>
              </a:lnSpc>
            </a:pPr>
            <a:r>
              <a:rPr lang="en-US" sz="9600" spc="375" dirty="0">
                <a:solidFill>
                  <a:srgbClr val="FFFFFF"/>
                </a:solidFill>
                <a:latin typeface="League Spartan Bold"/>
              </a:rPr>
              <a:t>MATH AHEAD</a:t>
            </a:r>
          </a:p>
        </p:txBody>
      </p:sp>
    </p:spTree>
    <p:extLst>
      <p:ext uri="{BB962C8B-B14F-4D97-AF65-F5344CB8AC3E}">
        <p14:creationId xmlns:p14="http://schemas.microsoft.com/office/powerpoint/2010/main" val="24533242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635B4D24-80E0-4571-BB31-AA58B4E4BE0A}"/>
                  </a:ext>
                </a:extLst>
              </p:cNvPr>
              <p:cNvSpPr txBox="1"/>
              <p:nvPr/>
            </p:nvSpPr>
            <p:spPr>
              <a:xfrm>
                <a:off x="381000" y="2095500"/>
                <a:ext cx="5791200" cy="45356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7200" b="0" i="1" smtClean="0">
                          <a:latin typeface="Cambria Math" panose="02040503050406030204" pitchFamily="18" charset="0"/>
                        </a:rPr>
                        <m:t>𝑡</m:t>
                      </m:r>
                      <m:r>
                        <a:rPr lang="en-US" sz="7200" i="1" smtClean="0">
                          <a:latin typeface="Cambria Math" panose="02040503050406030204" pitchFamily="18" charset="0"/>
                        </a:rPr>
                        <m:t>=</m:t>
                      </m:r>
                      <m:r>
                        <a:rPr lang="en-US" sz="7200" b="0" i="1" smtClean="0">
                          <a:latin typeface="Cambria Math" panose="02040503050406030204" pitchFamily="18" charset="0"/>
                        </a:rPr>
                        <m:t> </m:t>
                      </m:r>
                      <m:f>
                        <m:fPr>
                          <m:ctrlPr>
                            <a:rPr lang="en-US" sz="7200" b="0" i="1" smtClean="0">
                              <a:latin typeface="Cambria Math" panose="02040503050406030204" pitchFamily="18" charset="0"/>
                            </a:rPr>
                          </m:ctrlPr>
                        </m:fPr>
                        <m:num>
                          <m:sSub>
                            <m:sSubPr>
                              <m:ctrlPr>
                                <a:rPr lang="en-US" sz="7200" b="0" i="1" smtClean="0">
                                  <a:latin typeface="Cambria Math" panose="02040503050406030204" pitchFamily="18" charset="0"/>
                                </a:rPr>
                              </m:ctrlPr>
                            </m:sSubPr>
                            <m:e>
                              <m:acc>
                                <m:accPr>
                                  <m:chr m:val="̅"/>
                                  <m:ctrlPr>
                                    <a:rPr lang="en-US" sz="7200" b="0" i="1" smtClean="0">
                                      <a:latin typeface="Cambria Math" panose="02040503050406030204" pitchFamily="18" charset="0"/>
                                    </a:rPr>
                                  </m:ctrlPr>
                                </m:accPr>
                                <m:e>
                                  <m:r>
                                    <a:rPr lang="en-US" sz="7200" b="0" i="1" smtClean="0">
                                      <a:latin typeface="Cambria Math" panose="02040503050406030204" pitchFamily="18" charset="0"/>
                                    </a:rPr>
                                    <m:t>𝑥</m:t>
                                  </m:r>
                                </m:e>
                              </m:acc>
                            </m:e>
                            <m:sub>
                              <m:r>
                                <a:rPr lang="en-US" sz="7200" b="0" i="1" smtClean="0">
                                  <a:latin typeface="Cambria Math" panose="02040503050406030204" pitchFamily="18" charset="0"/>
                                </a:rPr>
                                <m:t>1</m:t>
                              </m:r>
                            </m:sub>
                          </m:sSub>
                          <m:r>
                            <a:rPr lang="en-US" sz="7200" b="0" i="1" smtClean="0">
                              <a:latin typeface="Cambria Math" panose="02040503050406030204" pitchFamily="18" charset="0"/>
                            </a:rPr>
                            <m:t>−</m:t>
                          </m:r>
                          <m:sSub>
                            <m:sSubPr>
                              <m:ctrlPr>
                                <a:rPr lang="en-US" sz="7200" i="1">
                                  <a:latin typeface="Cambria Math" panose="02040503050406030204" pitchFamily="18" charset="0"/>
                                </a:rPr>
                              </m:ctrlPr>
                            </m:sSubPr>
                            <m:e>
                              <m:acc>
                                <m:accPr>
                                  <m:chr m:val="̅"/>
                                  <m:ctrlPr>
                                    <a:rPr lang="en-US" sz="7200" i="1">
                                      <a:latin typeface="Cambria Math" panose="02040503050406030204" pitchFamily="18" charset="0"/>
                                    </a:rPr>
                                  </m:ctrlPr>
                                </m:accPr>
                                <m:e>
                                  <m:r>
                                    <a:rPr lang="en-US" sz="7200" b="0" i="1" smtClean="0">
                                      <a:latin typeface="Cambria Math" panose="02040503050406030204" pitchFamily="18" charset="0"/>
                                    </a:rPr>
                                    <m:t>𝑥</m:t>
                                  </m:r>
                                </m:e>
                              </m:acc>
                            </m:e>
                            <m:sub>
                              <m:r>
                                <a:rPr lang="en-US" sz="7200" b="0" i="1" smtClean="0">
                                  <a:latin typeface="Cambria Math" panose="02040503050406030204" pitchFamily="18" charset="0"/>
                                </a:rPr>
                                <m:t>2</m:t>
                              </m:r>
                            </m:sub>
                          </m:sSub>
                        </m:num>
                        <m:den>
                          <m:rad>
                            <m:radPr>
                              <m:degHide m:val="on"/>
                              <m:ctrlPr>
                                <a:rPr lang="en-US" sz="7200" b="0" i="1" smtClean="0">
                                  <a:latin typeface="Cambria Math" panose="02040503050406030204" pitchFamily="18" charset="0"/>
                                </a:rPr>
                              </m:ctrlPr>
                            </m:radPr>
                            <m:deg/>
                            <m:e>
                              <m:f>
                                <m:fPr>
                                  <m:ctrlPr>
                                    <a:rPr lang="en-US" sz="7200" b="0" i="1" smtClean="0">
                                      <a:latin typeface="Cambria Math" panose="02040503050406030204" pitchFamily="18" charset="0"/>
                                    </a:rPr>
                                  </m:ctrlPr>
                                </m:fPr>
                                <m:num>
                                  <m:sSubSup>
                                    <m:sSubSupPr>
                                      <m:ctrlPr>
                                        <a:rPr lang="en-US" sz="7200" b="0" i="1" smtClean="0">
                                          <a:latin typeface="Cambria Math" panose="02040503050406030204" pitchFamily="18" charset="0"/>
                                        </a:rPr>
                                      </m:ctrlPr>
                                    </m:sSubSupPr>
                                    <m:e>
                                      <m:r>
                                        <a:rPr lang="en-US" sz="7200" b="0" i="1" smtClean="0">
                                          <a:latin typeface="Cambria Math" panose="02040503050406030204" pitchFamily="18" charset="0"/>
                                        </a:rPr>
                                        <m:t>𝑠</m:t>
                                      </m:r>
                                    </m:e>
                                    <m:sub>
                                      <m:r>
                                        <a:rPr lang="en-US" sz="7200" b="0" i="1" smtClean="0">
                                          <a:latin typeface="Cambria Math" panose="02040503050406030204" pitchFamily="18" charset="0"/>
                                        </a:rPr>
                                        <m:t>1</m:t>
                                      </m:r>
                                    </m:sub>
                                    <m:sup>
                                      <m:r>
                                        <a:rPr lang="en-US" sz="7200" b="0" i="1" smtClean="0">
                                          <a:latin typeface="Cambria Math" panose="02040503050406030204" pitchFamily="18" charset="0"/>
                                        </a:rPr>
                                        <m:t>2</m:t>
                                      </m:r>
                                    </m:sup>
                                  </m:sSubSup>
                                </m:num>
                                <m:den>
                                  <m:sSub>
                                    <m:sSubPr>
                                      <m:ctrlPr>
                                        <a:rPr lang="en-US" sz="7200" b="0" i="1" smtClean="0">
                                          <a:latin typeface="Cambria Math" panose="02040503050406030204" pitchFamily="18" charset="0"/>
                                        </a:rPr>
                                      </m:ctrlPr>
                                    </m:sSubPr>
                                    <m:e>
                                      <m:r>
                                        <a:rPr lang="en-US" sz="7200" b="0" i="1" smtClean="0">
                                          <a:latin typeface="Cambria Math" panose="02040503050406030204" pitchFamily="18" charset="0"/>
                                        </a:rPr>
                                        <m:t>𝑛</m:t>
                                      </m:r>
                                    </m:e>
                                    <m:sub>
                                      <m:r>
                                        <a:rPr lang="en-US" sz="7200" b="0" i="1" smtClean="0">
                                          <a:latin typeface="Cambria Math" panose="02040503050406030204" pitchFamily="18" charset="0"/>
                                        </a:rPr>
                                        <m:t>1</m:t>
                                      </m:r>
                                    </m:sub>
                                  </m:sSub>
                                </m:den>
                              </m:f>
                              <m:r>
                                <a:rPr lang="en-US" sz="7200" b="0" i="1" smtClean="0">
                                  <a:latin typeface="Cambria Math" panose="02040503050406030204" pitchFamily="18" charset="0"/>
                                </a:rPr>
                                <m:t>+</m:t>
                              </m:r>
                              <m:f>
                                <m:fPr>
                                  <m:ctrlPr>
                                    <a:rPr lang="en-US" sz="7200" i="1">
                                      <a:latin typeface="Cambria Math" panose="02040503050406030204" pitchFamily="18" charset="0"/>
                                    </a:rPr>
                                  </m:ctrlPr>
                                </m:fPr>
                                <m:num>
                                  <m:sSubSup>
                                    <m:sSubSupPr>
                                      <m:ctrlPr>
                                        <a:rPr lang="en-US" sz="7200" i="1">
                                          <a:latin typeface="Cambria Math" panose="02040503050406030204" pitchFamily="18" charset="0"/>
                                        </a:rPr>
                                      </m:ctrlPr>
                                    </m:sSubSupPr>
                                    <m:e>
                                      <m:r>
                                        <a:rPr lang="en-US" sz="7200" b="0" i="1" smtClean="0">
                                          <a:latin typeface="Cambria Math" panose="02040503050406030204" pitchFamily="18" charset="0"/>
                                        </a:rPr>
                                        <m:t>𝑠</m:t>
                                      </m:r>
                                    </m:e>
                                    <m:sub>
                                      <m:r>
                                        <a:rPr lang="en-US" sz="7200" b="0" i="1" smtClean="0">
                                          <a:latin typeface="Cambria Math" panose="02040503050406030204" pitchFamily="18" charset="0"/>
                                        </a:rPr>
                                        <m:t>2</m:t>
                                      </m:r>
                                    </m:sub>
                                    <m:sup>
                                      <m:r>
                                        <a:rPr lang="en-US" sz="7200" b="0" i="1" smtClean="0">
                                          <a:latin typeface="Cambria Math" panose="02040503050406030204" pitchFamily="18" charset="0"/>
                                        </a:rPr>
                                        <m:t>2</m:t>
                                      </m:r>
                                    </m:sup>
                                  </m:sSubSup>
                                </m:num>
                                <m:den>
                                  <m:sSub>
                                    <m:sSubPr>
                                      <m:ctrlPr>
                                        <a:rPr lang="en-US" sz="7200" i="1">
                                          <a:latin typeface="Cambria Math" panose="02040503050406030204" pitchFamily="18" charset="0"/>
                                        </a:rPr>
                                      </m:ctrlPr>
                                    </m:sSubPr>
                                    <m:e>
                                      <m:r>
                                        <a:rPr lang="en-US" sz="7200" b="0" i="1" smtClean="0">
                                          <a:latin typeface="Cambria Math" panose="02040503050406030204" pitchFamily="18" charset="0"/>
                                        </a:rPr>
                                        <m:t>𝑛</m:t>
                                      </m:r>
                                    </m:e>
                                    <m:sub>
                                      <m:r>
                                        <a:rPr lang="en-US" sz="7200" b="0" i="1" smtClean="0">
                                          <a:latin typeface="Cambria Math" panose="02040503050406030204" pitchFamily="18" charset="0"/>
                                        </a:rPr>
                                        <m:t>2</m:t>
                                      </m:r>
                                    </m:sub>
                                  </m:sSub>
                                </m:den>
                              </m:f>
                            </m:e>
                          </m:rad>
                        </m:den>
                      </m:f>
                    </m:oMath>
                  </m:oMathPara>
                </a14:m>
                <a:endParaRPr lang="en-US" sz="6000" dirty="0"/>
              </a:p>
            </p:txBody>
          </p:sp>
        </mc:Choice>
        <mc:Fallback xmlns="">
          <p:sp>
            <p:nvSpPr>
              <p:cNvPr id="18" name="TextBox 17">
                <a:extLst>
                  <a:ext uri="{FF2B5EF4-FFF2-40B4-BE49-F238E27FC236}">
                    <a16:creationId xmlns:a16="http://schemas.microsoft.com/office/drawing/2014/main" id="{635B4D24-80E0-4571-BB31-AA58B4E4BE0A}"/>
                  </a:ext>
                </a:extLst>
              </p:cNvPr>
              <p:cNvSpPr txBox="1">
                <a:spLocks noRot="1" noChangeAspect="1" noMove="1" noResize="1" noEditPoints="1" noAdjustHandles="1" noChangeArrowheads="1" noChangeShapeType="1" noTextEdit="1"/>
              </p:cNvSpPr>
              <p:nvPr/>
            </p:nvSpPr>
            <p:spPr>
              <a:xfrm>
                <a:off x="381000" y="2095500"/>
                <a:ext cx="5791200" cy="4535601"/>
              </a:xfrm>
              <a:prstGeom prst="rect">
                <a:avLst/>
              </a:prstGeom>
              <a:blipFill>
                <a:blip r:embed="rId4"/>
                <a:stretch>
                  <a:fillRect/>
                </a:stretch>
              </a:blipFill>
            </p:spPr>
            <p:txBody>
              <a:bodyPr/>
              <a:lstStyle/>
              <a:p>
                <a:r>
                  <a:rPr lang="en-US">
                    <a:noFill/>
                  </a:rPr>
                  <a:t> </a:t>
                </a:r>
              </a:p>
            </p:txBody>
          </p:sp>
        </mc:Fallback>
      </mc:AlternateContent>
      <p:sp>
        <p:nvSpPr>
          <p:cNvPr id="19" name="TextBox 18">
            <a:extLst>
              <a:ext uri="{FF2B5EF4-FFF2-40B4-BE49-F238E27FC236}">
                <a16:creationId xmlns:a16="http://schemas.microsoft.com/office/drawing/2014/main" id="{997B4240-D1EB-4F5F-83AC-E231E7BE96D0}"/>
              </a:ext>
            </a:extLst>
          </p:cNvPr>
          <p:cNvSpPr txBox="1"/>
          <p:nvPr/>
        </p:nvSpPr>
        <p:spPr>
          <a:xfrm>
            <a:off x="2110659" y="190500"/>
            <a:ext cx="15997583" cy="923330"/>
          </a:xfrm>
          <a:prstGeom prst="rect">
            <a:avLst/>
          </a:prstGeom>
          <a:noFill/>
        </p:spPr>
        <p:txBody>
          <a:bodyPr wrap="square" rtlCol="0">
            <a:spAutoFit/>
          </a:bodyPr>
          <a:lstStyle/>
          <a:p>
            <a:pPr algn="ctr"/>
            <a:r>
              <a:rPr lang="en-US" sz="5400" b="1" dirty="0">
                <a:latin typeface="Gidole" panose="02000503000000000000" charset="0"/>
              </a:rPr>
              <a:t>Calculating the test statistic</a:t>
            </a: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10CB0EA7-4E29-41AC-9ADA-8375A4C535EE}"/>
                  </a:ext>
                </a:extLst>
              </p:cNvPr>
              <p:cNvSpPr txBox="1"/>
              <p:nvPr/>
            </p:nvSpPr>
            <p:spPr>
              <a:xfrm>
                <a:off x="8126042" y="3020818"/>
                <a:ext cx="9982200" cy="3785652"/>
              </a:xfrm>
              <a:prstGeom prst="rect">
                <a:avLst/>
              </a:prstGeom>
              <a:noFill/>
            </p:spPr>
            <p:txBody>
              <a:bodyPr wrap="square" rtlCol="0">
                <a:spAutoFit/>
              </a:bodyPr>
              <a:lstStyle/>
              <a:p>
                <a14:m>
                  <m:oMath xmlns:m="http://schemas.openxmlformats.org/officeDocument/2006/math">
                    <m:acc>
                      <m:accPr>
                        <m:chr m:val="̅"/>
                        <m:ctrlPr>
                          <a:rPr lang="en-US" sz="6000" i="1" smtClean="0">
                            <a:latin typeface="Cambria Math" panose="02040503050406030204" pitchFamily="18" charset="0"/>
                          </a:rPr>
                        </m:ctrlPr>
                      </m:accPr>
                      <m:e>
                        <m:r>
                          <a:rPr lang="en-US" sz="6000" b="0" i="1" smtClean="0">
                            <a:latin typeface="Cambria Math" panose="02040503050406030204" pitchFamily="18" charset="0"/>
                          </a:rPr>
                          <m:t>𝑥</m:t>
                        </m:r>
                      </m:e>
                    </m:acc>
                    <m:r>
                      <a:rPr lang="en-US" sz="6000" b="0" i="1" smtClean="0">
                        <a:latin typeface="Cambria Math" panose="02040503050406030204" pitchFamily="18" charset="0"/>
                      </a:rPr>
                      <m:t>=</m:t>
                    </m:r>
                  </m:oMath>
                </a14:m>
                <a:r>
                  <a:rPr lang="en-US" sz="6000" dirty="0"/>
                  <a:t> sample mean</a:t>
                </a:r>
              </a:p>
              <a:p>
                <a14:m>
                  <m:oMath xmlns:m="http://schemas.openxmlformats.org/officeDocument/2006/math">
                    <m:r>
                      <a:rPr lang="en-US" sz="6000" b="0" i="1" smtClean="0">
                        <a:latin typeface="Cambria Math" panose="02040503050406030204" pitchFamily="18" charset="0"/>
                      </a:rPr>
                      <m:t>𝑠</m:t>
                    </m:r>
                  </m:oMath>
                </a14:m>
                <a:r>
                  <a:rPr lang="en-US" sz="6000" dirty="0"/>
                  <a:t> = sample standard deviation</a:t>
                </a:r>
              </a:p>
              <a:p>
                <a14:m>
                  <m:oMath xmlns:m="http://schemas.openxmlformats.org/officeDocument/2006/math">
                    <m:r>
                      <a:rPr lang="en-US" sz="6000" b="0" i="1" smtClean="0">
                        <a:latin typeface="Cambria Math" panose="02040503050406030204" pitchFamily="18" charset="0"/>
                      </a:rPr>
                      <m:t>𝑛</m:t>
                    </m:r>
                  </m:oMath>
                </a14:m>
                <a:r>
                  <a:rPr lang="en-US" sz="6000" dirty="0"/>
                  <a:t> = sample size</a:t>
                </a:r>
              </a:p>
              <a:p>
                <a:endParaRPr lang="en-US" sz="6000" dirty="0"/>
              </a:p>
            </p:txBody>
          </p:sp>
        </mc:Choice>
        <mc:Fallback xmlns="">
          <p:sp>
            <p:nvSpPr>
              <p:cNvPr id="21" name="TextBox 20">
                <a:extLst>
                  <a:ext uri="{FF2B5EF4-FFF2-40B4-BE49-F238E27FC236}">
                    <a16:creationId xmlns:a16="http://schemas.microsoft.com/office/drawing/2014/main" id="{10CB0EA7-4E29-41AC-9ADA-8375A4C535EE}"/>
                  </a:ext>
                </a:extLst>
              </p:cNvPr>
              <p:cNvSpPr txBox="1">
                <a:spLocks noRot="1" noChangeAspect="1" noMove="1" noResize="1" noEditPoints="1" noAdjustHandles="1" noChangeArrowheads="1" noChangeShapeType="1" noTextEdit="1"/>
              </p:cNvSpPr>
              <p:nvPr/>
            </p:nvSpPr>
            <p:spPr>
              <a:xfrm>
                <a:off x="8126042" y="3020818"/>
                <a:ext cx="9982200" cy="3785652"/>
              </a:xfrm>
              <a:prstGeom prst="rect">
                <a:avLst/>
              </a:prstGeom>
              <a:blipFill>
                <a:blip r:embed="rId5"/>
                <a:stretch>
                  <a:fillRect t="-4992"/>
                </a:stretch>
              </a:blipFill>
            </p:spPr>
            <p:txBody>
              <a:bodyPr/>
              <a:lstStyle/>
              <a:p>
                <a:r>
                  <a:rPr lang="en-US">
                    <a:noFill/>
                  </a:rPr>
                  <a:t> </a:t>
                </a:r>
              </a:p>
            </p:txBody>
          </p:sp>
        </mc:Fallback>
      </mc:AlternateContent>
    </p:spTree>
    <p:extLst>
      <p:ext uri="{BB962C8B-B14F-4D97-AF65-F5344CB8AC3E}">
        <p14:creationId xmlns:p14="http://schemas.microsoft.com/office/powerpoint/2010/main" val="403341002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F8B25D3-7D15-44BE-81F2-5AAA99419F97}"/>
              </a:ext>
            </a:extLst>
          </p:cNvPr>
          <p:cNvPicPr>
            <a:picLocks noChangeAspect="1"/>
          </p:cNvPicPr>
          <p:nvPr/>
        </p:nvPicPr>
        <p:blipFill>
          <a:blip r:embed="rId3"/>
          <a:stretch>
            <a:fillRect/>
          </a:stretch>
        </p:blipFill>
        <p:spPr>
          <a:xfrm>
            <a:off x="152400" y="2095500"/>
            <a:ext cx="9453790" cy="6767814"/>
          </a:xfrm>
          <a:prstGeom prst="rect">
            <a:avLst/>
          </a:prstGeom>
        </p:spPr>
      </p:pic>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4"/>
          <a:srcRect b="44190"/>
          <a:stretch>
            <a:fillRect/>
          </a:stretch>
        </p:blipFill>
        <p:spPr>
          <a:xfrm>
            <a:off x="16095120" y="9265255"/>
            <a:ext cx="2013122" cy="823680"/>
          </a:xfrm>
          <a:prstGeom prst="rect">
            <a:avLst/>
          </a:prstGeom>
        </p:spPr>
      </p:pic>
      <p:sp>
        <p:nvSpPr>
          <p:cNvPr id="11" name="TextBox 10">
            <a:extLst>
              <a:ext uri="{FF2B5EF4-FFF2-40B4-BE49-F238E27FC236}">
                <a16:creationId xmlns:a16="http://schemas.microsoft.com/office/drawing/2014/main" id="{D7E3DA17-BDBF-4DA5-A24F-840555E2B3C4}"/>
              </a:ext>
            </a:extLst>
          </p:cNvPr>
          <p:cNvSpPr txBox="1"/>
          <p:nvPr/>
        </p:nvSpPr>
        <p:spPr>
          <a:xfrm>
            <a:off x="2110659" y="419100"/>
            <a:ext cx="15997583" cy="923330"/>
          </a:xfrm>
          <a:prstGeom prst="rect">
            <a:avLst/>
          </a:prstGeom>
          <a:noFill/>
        </p:spPr>
        <p:txBody>
          <a:bodyPr wrap="square" rtlCol="0">
            <a:spAutoFit/>
          </a:bodyPr>
          <a:lstStyle/>
          <a:p>
            <a:pPr algn="ctr"/>
            <a:r>
              <a:rPr lang="en-US" sz="5400" b="1" dirty="0">
                <a:latin typeface="Gidole" panose="02000503000000000000" charset="0"/>
              </a:rPr>
              <a:t>Does the test score exceed the critical value?</a:t>
            </a:r>
          </a:p>
        </p:txBody>
      </p:sp>
      <p:sp>
        <p:nvSpPr>
          <p:cNvPr id="8" name="TextBox 7">
            <a:extLst>
              <a:ext uri="{FF2B5EF4-FFF2-40B4-BE49-F238E27FC236}">
                <a16:creationId xmlns:a16="http://schemas.microsoft.com/office/drawing/2014/main" id="{B291BEA2-F581-41E6-B133-CEDCA0A24912}"/>
              </a:ext>
            </a:extLst>
          </p:cNvPr>
          <p:cNvSpPr txBox="1"/>
          <p:nvPr/>
        </p:nvSpPr>
        <p:spPr>
          <a:xfrm>
            <a:off x="9606190" y="3162300"/>
            <a:ext cx="7234010" cy="5016758"/>
          </a:xfrm>
          <a:prstGeom prst="rect">
            <a:avLst/>
          </a:prstGeom>
          <a:noFill/>
        </p:spPr>
        <p:txBody>
          <a:bodyPr wrap="square" rtlCol="0">
            <a:spAutoFit/>
          </a:bodyPr>
          <a:lstStyle/>
          <a:p>
            <a:pPr marL="571500" indent="-571500">
              <a:buFont typeface="Arial" panose="020B0604020202020204" pitchFamily="34" charset="0"/>
              <a:buChar char="•"/>
            </a:pPr>
            <a:r>
              <a:rPr lang="en-US" sz="4000" b="1" dirty="0">
                <a:latin typeface="Gidole" panose="020B0604020202020204" charset="0"/>
              </a:rPr>
              <a:t>Yes:  </a:t>
            </a:r>
            <a:r>
              <a:rPr lang="en-US" sz="4000" dirty="0">
                <a:latin typeface="Gidole" panose="020B0604020202020204" charset="0"/>
              </a:rPr>
              <a:t>Reject the null. There is likely to be a significant difference in means.</a:t>
            </a:r>
          </a:p>
          <a:p>
            <a:pPr marL="571500" indent="-571500">
              <a:buFont typeface="Arial" panose="020B0604020202020204" pitchFamily="34" charset="0"/>
              <a:buChar char="•"/>
            </a:pPr>
            <a:r>
              <a:rPr lang="en-US" sz="4000" b="1" dirty="0">
                <a:latin typeface="Gidole" panose="020B0604020202020204" charset="0"/>
              </a:rPr>
              <a:t>No: </a:t>
            </a:r>
            <a:r>
              <a:rPr lang="en-US" sz="4000" dirty="0">
                <a:latin typeface="Gidole" panose="020B0604020202020204" charset="0"/>
              </a:rPr>
              <a:t>Fail to reject the null. There is unlikely to be a significant difference in means.</a:t>
            </a:r>
          </a:p>
          <a:p>
            <a:pPr marL="571500" indent="-571500">
              <a:buFont typeface="Arial" panose="020B0604020202020204" pitchFamily="34" charset="0"/>
              <a:buChar char="•"/>
            </a:pPr>
            <a:endParaRPr lang="en-US" sz="4000" dirty="0">
              <a:latin typeface="Gidole" panose="020B0604020202020204" charset="0"/>
            </a:endParaRPr>
          </a:p>
          <a:p>
            <a:r>
              <a:rPr lang="en-US" sz="4000" i="1" dirty="0">
                <a:latin typeface="Gidole" panose="020B0604020202020204" charset="0"/>
              </a:rPr>
              <a:t>Two-tail t-test</a:t>
            </a:r>
            <a:r>
              <a:rPr lang="en-US" sz="4000" dirty="0">
                <a:latin typeface="Gidole" panose="020B0604020202020204" charset="0"/>
              </a:rPr>
              <a:t> </a:t>
            </a:r>
            <a:endParaRPr lang="en-US" sz="4000" b="1" dirty="0">
              <a:latin typeface="Gidole" panose="020B0604020202020204" charset="0"/>
            </a:endParaRPr>
          </a:p>
        </p:txBody>
      </p:sp>
    </p:spTree>
    <p:extLst>
      <p:ext uri="{BB962C8B-B14F-4D97-AF65-F5344CB8AC3E}">
        <p14:creationId xmlns:p14="http://schemas.microsoft.com/office/powerpoint/2010/main" val="313989338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11" name="TextBox 10">
            <a:extLst>
              <a:ext uri="{FF2B5EF4-FFF2-40B4-BE49-F238E27FC236}">
                <a16:creationId xmlns:a16="http://schemas.microsoft.com/office/drawing/2014/main" id="{D7E3DA17-BDBF-4DA5-A24F-840555E2B3C4}"/>
              </a:ext>
            </a:extLst>
          </p:cNvPr>
          <p:cNvSpPr txBox="1"/>
          <p:nvPr/>
        </p:nvSpPr>
        <p:spPr>
          <a:xfrm>
            <a:off x="2110659" y="419100"/>
            <a:ext cx="15997583" cy="2308324"/>
          </a:xfrm>
          <a:prstGeom prst="rect">
            <a:avLst/>
          </a:prstGeom>
          <a:noFill/>
        </p:spPr>
        <p:txBody>
          <a:bodyPr wrap="square" rtlCol="0">
            <a:spAutoFit/>
          </a:bodyPr>
          <a:lstStyle/>
          <a:p>
            <a:pPr algn="ctr"/>
            <a:r>
              <a:rPr lang="en-US" sz="7200" b="1" dirty="0">
                <a:latin typeface="Gidole" panose="02000503000000000000" charset="0"/>
              </a:rPr>
              <a:t>In statistics, nothing is proven, everything is falsifiable.</a:t>
            </a:r>
          </a:p>
        </p:txBody>
      </p:sp>
      <p:pic>
        <p:nvPicPr>
          <p:cNvPr id="1026" name="Picture 2" descr="people inside the basketball court">
            <a:extLst>
              <a:ext uri="{FF2B5EF4-FFF2-40B4-BE49-F238E27FC236}">
                <a16:creationId xmlns:a16="http://schemas.microsoft.com/office/drawing/2014/main" id="{E6A3E526-B281-42F4-9894-71EFA4F965B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95800" y="2727424"/>
            <a:ext cx="10680015" cy="7134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178023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6868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133330273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sp>
      <p:grpSp>
        <p:nvGrpSpPr>
          <p:cNvPr id="3" name="Group 3"/>
          <p:cNvGrpSpPr/>
          <p:nvPr/>
        </p:nvGrpSpPr>
        <p:grpSpPr>
          <a:xfrm>
            <a:off x="-100401" y="2733413"/>
            <a:ext cx="7565692" cy="755358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3031757" y="5143500"/>
            <a:ext cx="6063514" cy="5251003"/>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7666093" y="264557"/>
            <a:ext cx="9593207" cy="3462486"/>
          </a:xfrm>
          <a:prstGeom prst="rect">
            <a:avLst/>
          </a:prstGeom>
        </p:spPr>
        <p:txBody>
          <a:bodyPr wrap="square" lIns="0" tIns="0" rIns="0" bIns="0" rtlCol="0" anchor="t">
            <a:spAutoFit/>
          </a:bodyPr>
          <a:lstStyle/>
          <a:p>
            <a:pPr algn="r">
              <a:lnSpc>
                <a:spcPts val="9000"/>
              </a:lnSpc>
            </a:pPr>
            <a:r>
              <a:rPr lang="en-US" sz="7500" spc="375" dirty="0">
                <a:solidFill>
                  <a:srgbClr val="FFFFFF"/>
                </a:solidFill>
                <a:latin typeface="League Spartan Bold"/>
              </a:rPr>
              <a:t>3. T-TESTS FOR BUSINESS IMPACT</a:t>
            </a:r>
          </a:p>
        </p:txBody>
      </p:sp>
    </p:spTree>
    <p:extLst>
      <p:ext uri="{BB962C8B-B14F-4D97-AF65-F5344CB8AC3E}">
        <p14:creationId xmlns:p14="http://schemas.microsoft.com/office/powerpoint/2010/main" val="44301211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62586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WARM-UP</a:t>
            </a:r>
          </a:p>
        </p:txBody>
      </p:sp>
      <p:sp>
        <p:nvSpPr>
          <p:cNvPr id="10" name="TextBox 10"/>
          <p:cNvSpPr txBox="1"/>
          <p:nvPr/>
        </p:nvSpPr>
        <p:spPr>
          <a:xfrm>
            <a:off x="1208994" y="1720934"/>
            <a:ext cx="11059205" cy="2462213"/>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4000" dirty="0">
                <a:solidFill>
                  <a:srgbClr val="000000"/>
                </a:solidFill>
                <a:latin typeface="Gidole" panose="020B0604020202020204" charset="0"/>
              </a:rPr>
              <a:t>We want to test for a significant difference in sale price between houses with and without air conditioning.</a:t>
            </a:r>
          </a:p>
          <a:p>
            <a:pPr marL="803910" lvl="1" indent="-457200">
              <a:buFont typeface="Arial" panose="020B0604020202020204" pitchFamily="34" charset="0"/>
              <a:buChar char="•"/>
            </a:pPr>
            <a:r>
              <a:rPr lang="en-US" sz="4000" dirty="0">
                <a:solidFill>
                  <a:srgbClr val="000000"/>
                </a:solidFill>
                <a:latin typeface="Gidole" panose="020B0604020202020204" charset="0"/>
              </a:rPr>
              <a:t>What are our hypotheses?</a:t>
            </a:r>
          </a:p>
        </p:txBody>
      </p:sp>
    </p:spTree>
    <p:extLst>
      <p:ext uri="{BB962C8B-B14F-4D97-AF65-F5344CB8AC3E}">
        <p14:creationId xmlns:p14="http://schemas.microsoft.com/office/powerpoint/2010/main" val="193210482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62586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WARM-UP</a:t>
            </a:r>
          </a:p>
        </p:txBody>
      </p:sp>
      <p:sp>
        <p:nvSpPr>
          <p:cNvPr id="10" name="TextBox 10"/>
          <p:cNvSpPr txBox="1"/>
          <p:nvPr/>
        </p:nvSpPr>
        <p:spPr>
          <a:xfrm>
            <a:off x="1208994" y="1720934"/>
            <a:ext cx="11059205" cy="2462213"/>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4000" dirty="0">
                <a:solidFill>
                  <a:srgbClr val="000000"/>
                </a:solidFill>
                <a:latin typeface="Gidole" panose="020B0604020202020204" charset="0"/>
              </a:rPr>
              <a:t>We want to test for a significant difference in sale price between houses with and without air conditioning.</a:t>
            </a:r>
          </a:p>
          <a:p>
            <a:pPr marL="803910" lvl="1" indent="-457200">
              <a:buFont typeface="Arial" panose="020B0604020202020204" pitchFamily="34" charset="0"/>
              <a:buChar char="•"/>
            </a:pPr>
            <a:r>
              <a:rPr lang="en-US" sz="4000" dirty="0">
                <a:solidFill>
                  <a:srgbClr val="000000"/>
                </a:solidFill>
                <a:latin typeface="Gidole" panose="020B0604020202020204" charset="0"/>
              </a:rPr>
              <a:t>What are our hypotheses?</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E5D4BC01-5621-4F3D-A67B-B331805652FF}"/>
                  </a:ext>
                </a:extLst>
              </p:cNvPr>
              <p:cNvSpPr txBox="1"/>
              <p:nvPr/>
            </p:nvSpPr>
            <p:spPr>
              <a:xfrm>
                <a:off x="917761" y="4690403"/>
                <a:ext cx="6549839" cy="452431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7200" i="1" smtClean="0">
                              <a:latin typeface="Cambria Math" panose="02040503050406030204" pitchFamily="18" charset="0"/>
                            </a:rPr>
                          </m:ctrlPr>
                        </m:sSubPr>
                        <m:e>
                          <m:r>
                            <a:rPr lang="en-US" sz="7200" b="0" i="1" smtClean="0">
                              <a:latin typeface="Cambria Math" panose="02040503050406030204" pitchFamily="18" charset="0"/>
                            </a:rPr>
                            <m:t>𝐻</m:t>
                          </m:r>
                        </m:e>
                        <m:sub>
                          <m:r>
                            <a:rPr lang="en-US" sz="7200" b="0" i="1" smtClean="0">
                              <a:latin typeface="Cambria Math" panose="02040503050406030204" pitchFamily="18" charset="0"/>
                            </a:rPr>
                            <m:t>𝑜</m:t>
                          </m:r>
                        </m:sub>
                      </m:sSub>
                      <m:r>
                        <a:rPr lang="en-US" sz="7200" b="0" i="1" smtClean="0">
                          <a:latin typeface="Cambria Math" panose="02040503050406030204" pitchFamily="18" charset="0"/>
                        </a:rPr>
                        <m:t>:</m:t>
                      </m:r>
                      <m:sSub>
                        <m:sSubPr>
                          <m:ctrlPr>
                            <a:rPr lang="en-US" sz="7200" b="0" i="1" smtClean="0">
                              <a:latin typeface="Cambria Math" panose="02040503050406030204" pitchFamily="18" charset="0"/>
                            </a:rPr>
                          </m:ctrlPr>
                        </m:sSubPr>
                        <m:e>
                          <m:r>
                            <a:rPr lang="en-US" sz="7200" b="0" i="1" smtClean="0">
                              <a:latin typeface="Cambria Math" panose="02040503050406030204" pitchFamily="18" charset="0"/>
                              <a:ea typeface="Cambria Math" panose="02040503050406030204" pitchFamily="18" charset="0"/>
                            </a:rPr>
                            <m:t>𝜇</m:t>
                          </m:r>
                        </m:e>
                        <m:sub>
                          <m:r>
                            <a:rPr lang="en-US" sz="7200" b="0" i="1" smtClean="0">
                              <a:latin typeface="Cambria Math" panose="02040503050406030204" pitchFamily="18" charset="0"/>
                            </a:rPr>
                            <m:t>1</m:t>
                          </m:r>
                        </m:sub>
                      </m:sSub>
                      <m:r>
                        <a:rPr lang="en-US" sz="7200" b="0" i="1" smtClean="0">
                          <a:latin typeface="Cambria Math" panose="02040503050406030204" pitchFamily="18" charset="0"/>
                        </a:rPr>
                        <m:t>−</m:t>
                      </m:r>
                      <m:sSub>
                        <m:sSubPr>
                          <m:ctrlPr>
                            <a:rPr lang="en-US" sz="7200" b="0" i="1" smtClean="0">
                              <a:latin typeface="Cambria Math" panose="02040503050406030204" pitchFamily="18" charset="0"/>
                            </a:rPr>
                          </m:ctrlPr>
                        </m:sSubPr>
                        <m:e>
                          <m:r>
                            <a:rPr lang="en-US" sz="7200" b="0" i="1" smtClean="0">
                              <a:latin typeface="Cambria Math" panose="02040503050406030204" pitchFamily="18" charset="0"/>
                              <a:ea typeface="Cambria Math" panose="02040503050406030204" pitchFamily="18" charset="0"/>
                            </a:rPr>
                            <m:t>𝜇</m:t>
                          </m:r>
                        </m:e>
                        <m:sub>
                          <m:r>
                            <a:rPr lang="en-US" sz="7200" b="0" i="1" smtClean="0">
                              <a:latin typeface="Cambria Math" panose="02040503050406030204" pitchFamily="18" charset="0"/>
                            </a:rPr>
                            <m:t>2</m:t>
                          </m:r>
                        </m:sub>
                      </m:sSub>
                      <m:r>
                        <a:rPr lang="en-US" sz="7200" b="0" i="1" smtClean="0">
                          <a:latin typeface="Cambria Math" panose="02040503050406030204" pitchFamily="18" charset="0"/>
                        </a:rPr>
                        <m:t>=0</m:t>
                      </m:r>
                    </m:oMath>
                  </m:oMathPara>
                </a14:m>
                <a:endParaRPr lang="en-US" sz="7200" b="0" dirty="0">
                  <a:latin typeface="Gidole" panose="02000503000000000000" charset="0"/>
                </a:endParaRPr>
              </a:p>
              <a:p>
                <a:endParaRPr lang="en-US" sz="7200" b="0" dirty="0">
                  <a:latin typeface="Gidole" panose="02000503000000000000" charset="0"/>
                </a:endParaRPr>
              </a:p>
              <a:p>
                <a:pPr/>
                <a14:m>
                  <m:oMathPara xmlns:m="http://schemas.openxmlformats.org/officeDocument/2006/math">
                    <m:oMathParaPr>
                      <m:jc m:val="centerGroup"/>
                    </m:oMathParaPr>
                    <m:oMath xmlns:m="http://schemas.openxmlformats.org/officeDocument/2006/math">
                      <m:sSub>
                        <m:sSubPr>
                          <m:ctrlPr>
                            <a:rPr lang="en-US" sz="7200" i="1">
                              <a:latin typeface="Cambria Math" panose="02040503050406030204" pitchFamily="18" charset="0"/>
                            </a:rPr>
                          </m:ctrlPr>
                        </m:sSubPr>
                        <m:e>
                          <m:r>
                            <a:rPr lang="en-US" sz="7200" i="1">
                              <a:latin typeface="Cambria Math" panose="02040503050406030204" pitchFamily="18" charset="0"/>
                            </a:rPr>
                            <m:t>𝐻</m:t>
                          </m:r>
                        </m:e>
                        <m:sub>
                          <m:r>
                            <a:rPr lang="en-US" sz="7200" b="0" i="1" smtClean="0">
                              <a:latin typeface="Cambria Math" panose="02040503050406030204" pitchFamily="18" charset="0"/>
                            </a:rPr>
                            <m:t>𝑎</m:t>
                          </m:r>
                        </m:sub>
                      </m:sSub>
                      <m:r>
                        <a:rPr lang="en-US" sz="7200" i="1">
                          <a:latin typeface="Cambria Math" panose="02040503050406030204" pitchFamily="18" charset="0"/>
                        </a:rPr>
                        <m:t>:</m:t>
                      </m:r>
                      <m:sSub>
                        <m:sSubPr>
                          <m:ctrlPr>
                            <a:rPr lang="en-US" sz="7200" i="1">
                              <a:latin typeface="Cambria Math" panose="02040503050406030204" pitchFamily="18" charset="0"/>
                            </a:rPr>
                          </m:ctrlPr>
                        </m:sSubPr>
                        <m:e>
                          <m:r>
                            <a:rPr lang="en-US" sz="7200" i="1">
                              <a:latin typeface="Cambria Math" panose="02040503050406030204" pitchFamily="18" charset="0"/>
                              <a:ea typeface="Cambria Math" panose="02040503050406030204" pitchFamily="18" charset="0"/>
                            </a:rPr>
                            <m:t>𝜇</m:t>
                          </m:r>
                        </m:e>
                        <m:sub>
                          <m:r>
                            <a:rPr lang="en-US" sz="7200" i="1">
                              <a:latin typeface="Cambria Math" panose="02040503050406030204" pitchFamily="18" charset="0"/>
                            </a:rPr>
                            <m:t>1</m:t>
                          </m:r>
                        </m:sub>
                      </m:sSub>
                      <m:r>
                        <a:rPr lang="en-US" sz="7200" i="1">
                          <a:latin typeface="Cambria Math" panose="02040503050406030204" pitchFamily="18" charset="0"/>
                        </a:rPr>
                        <m:t>−</m:t>
                      </m:r>
                      <m:sSub>
                        <m:sSubPr>
                          <m:ctrlPr>
                            <a:rPr lang="en-US" sz="7200" i="1">
                              <a:latin typeface="Cambria Math" panose="02040503050406030204" pitchFamily="18" charset="0"/>
                            </a:rPr>
                          </m:ctrlPr>
                        </m:sSubPr>
                        <m:e>
                          <m:r>
                            <a:rPr lang="en-US" sz="7200" i="1">
                              <a:latin typeface="Cambria Math" panose="02040503050406030204" pitchFamily="18" charset="0"/>
                              <a:ea typeface="Cambria Math" panose="02040503050406030204" pitchFamily="18" charset="0"/>
                            </a:rPr>
                            <m:t>𝜇</m:t>
                          </m:r>
                        </m:e>
                        <m:sub>
                          <m:r>
                            <a:rPr lang="en-US" sz="7200" i="1">
                              <a:latin typeface="Cambria Math" panose="02040503050406030204" pitchFamily="18" charset="0"/>
                            </a:rPr>
                            <m:t>2</m:t>
                          </m:r>
                        </m:sub>
                      </m:sSub>
                      <m:r>
                        <a:rPr lang="en-US" sz="7200" i="1" smtClean="0">
                          <a:latin typeface="Cambria Math" panose="02040503050406030204" pitchFamily="18" charset="0"/>
                          <a:ea typeface="Cambria Math" panose="02040503050406030204" pitchFamily="18" charset="0"/>
                        </a:rPr>
                        <m:t>≠</m:t>
                      </m:r>
                      <m:r>
                        <a:rPr lang="en-US" sz="7200" i="1">
                          <a:latin typeface="Cambria Math" panose="02040503050406030204" pitchFamily="18" charset="0"/>
                        </a:rPr>
                        <m:t>0</m:t>
                      </m:r>
                    </m:oMath>
                  </m:oMathPara>
                </a14:m>
                <a:endParaRPr lang="en-US" sz="7200" b="0" dirty="0">
                  <a:latin typeface="Gidole" panose="02000503000000000000" charset="0"/>
                </a:endParaRPr>
              </a:p>
              <a:p>
                <a:endParaRPr lang="en-US" sz="7200" dirty="0">
                  <a:latin typeface="Gidole" panose="02000503000000000000" charset="0"/>
                </a:endParaRPr>
              </a:p>
            </p:txBody>
          </p:sp>
        </mc:Choice>
        <mc:Fallback xmlns="">
          <p:sp>
            <p:nvSpPr>
              <p:cNvPr id="5" name="TextBox 4">
                <a:extLst>
                  <a:ext uri="{FF2B5EF4-FFF2-40B4-BE49-F238E27FC236}">
                    <a16:creationId xmlns:a16="http://schemas.microsoft.com/office/drawing/2014/main" id="{E5D4BC01-5621-4F3D-A67B-B331805652FF}"/>
                  </a:ext>
                </a:extLst>
              </p:cNvPr>
              <p:cNvSpPr txBox="1">
                <a:spLocks noRot="1" noChangeAspect="1" noMove="1" noResize="1" noEditPoints="1" noAdjustHandles="1" noChangeArrowheads="1" noChangeShapeType="1" noTextEdit="1"/>
              </p:cNvSpPr>
              <p:nvPr/>
            </p:nvSpPr>
            <p:spPr>
              <a:xfrm>
                <a:off x="917761" y="4690403"/>
                <a:ext cx="6549839" cy="4524315"/>
              </a:xfrm>
              <a:prstGeom prst="rect">
                <a:avLst/>
              </a:prstGeom>
              <a:blipFill>
                <a:blip r:embed="rId4"/>
                <a:stretch>
                  <a:fillRect/>
                </a:stretch>
              </a:blipFill>
            </p:spPr>
            <p:txBody>
              <a:bodyPr/>
              <a:lstStyle/>
              <a:p>
                <a:r>
                  <a:rPr lang="en-US">
                    <a:noFill/>
                  </a:rPr>
                  <a:t> </a:t>
                </a:r>
              </a:p>
            </p:txBody>
          </p:sp>
        </mc:Fallback>
      </mc:AlternateContent>
      <p:sp>
        <p:nvSpPr>
          <p:cNvPr id="6" name="TextBox 10">
            <a:extLst>
              <a:ext uri="{FF2B5EF4-FFF2-40B4-BE49-F238E27FC236}">
                <a16:creationId xmlns:a16="http://schemas.microsoft.com/office/drawing/2014/main" id="{DB8FA314-AC10-4145-93F7-3F34889201FD}"/>
              </a:ext>
            </a:extLst>
          </p:cNvPr>
          <p:cNvSpPr txBox="1"/>
          <p:nvPr/>
        </p:nvSpPr>
        <p:spPr>
          <a:xfrm>
            <a:off x="7637931" y="4872747"/>
            <a:ext cx="10345269" cy="4308872"/>
          </a:xfrm>
          <a:prstGeom prst="rect">
            <a:avLst/>
          </a:prstGeom>
        </p:spPr>
        <p:txBody>
          <a:bodyPr wrap="square" lIns="0" tIns="0" rIns="0" bIns="0" rtlCol="0" anchor="t">
            <a:spAutoFit/>
          </a:bodyPr>
          <a:lstStyle/>
          <a:p>
            <a:pPr marL="346710" lvl="1"/>
            <a:r>
              <a:rPr lang="en-US" sz="4000" dirty="0">
                <a:solidFill>
                  <a:srgbClr val="000000"/>
                </a:solidFill>
                <a:latin typeface="Gidole" panose="020B0604020202020204" charset="0"/>
              </a:rPr>
              <a:t>Null hypothesis: there is no difference in the average sale price of homes with and without air conditioning.</a:t>
            </a:r>
          </a:p>
          <a:p>
            <a:pPr marL="346710" lvl="1"/>
            <a:endParaRPr lang="en-US" sz="4000" dirty="0">
              <a:solidFill>
                <a:srgbClr val="000000"/>
              </a:solidFill>
              <a:latin typeface="Gidole" panose="020B0604020202020204" charset="0"/>
            </a:endParaRPr>
          </a:p>
          <a:p>
            <a:pPr marL="346710" lvl="1"/>
            <a:r>
              <a:rPr lang="en-US" sz="4000" dirty="0">
                <a:solidFill>
                  <a:srgbClr val="000000"/>
                </a:solidFill>
                <a:latin typeface="Gidole" panose="020B0604020202020204" charset="0"/>
              </a:rPr>
              <a:t>Alternative hypothesis: there is a difference in the average sale price of homes with and without air conditioning. </a:t>
            </a:r>
          </a:p>
        </p:txBody>
      </p:sp>
    </p:spTree>
    <p:extLst>
      <p:ext uri="{BB962C8B-B14F-4D97-AF65-F5344CB8AC3E}">
        <p14:creationId xmlns:p14="http://schemas.microsoft.com/office/powerpoint/2010/main" val="88327969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5" y="1720934"/>
            <a:ext cx="8239806" cy="1661993"/>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rPr>
              <a:t>File: </a:t>
            </a:r>
            <a:r>
              <a:rPr lang="en-US" sz="3600" dirty="0">
                <a:solidFill>
                  <a:srgbClr val="000000"/>
                </a:solidFill>
                <a:latin typeface="Roboto Mono" pitchFamily="2" charset="0"/>
                <a:ea typeface="Roboto Mono" pitchFamily="2" charset="0"/>
              </a:rPr>
              <a:t>housing-inferential.xlsx</a:t>
            </a: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Is there a significant difference in sales price for homes with air conditioning? </a:t>
            </a:r>
          </a:p>
        </p:txBody>
      </p:sp>
    </p:spTree>
    <p:extLst>
      <p:ext uri="{BB962C8B-B14F-4D97-AF65-F5344CB8AC3E}">
        <p14:creationId xmlns:p14="http://schemas.microsoft.com/office/powerpoint/2010/main" val="209051950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sp>
        <p:nvSpPr>
          <p:cNvPr id="10" name="TextBox 10"/>
          <p:cNvSpPr txBox="1"/>
          <p:nvPr/>
        </p:nvSpPr>
        <p:spPr>
          <a:xfrm>
            <a:off x="1208995" y="1720934"/>
            <a:ext cx="8239806" cy="2769989"/>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rPr>
              <a:t>File: </a:t>
            </a:r>
            <a:r>
              <a:rPr lang="en-US" sz="3600" dirty="0">
                <a:solidFill>
                  <a:srgbClr val="000000"/>
                </a:solidFill>
                <a:latin typeface="Roboto Mono" pitchFamily="2" charset="0"/>
                <a:ea typeface="Roboto Mono" pitchFamily="2" charset="0"/>
              </a:rPr>
              <a:t>housing-inferential.xlsx</a:t>
            </a: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Is there a significant difference in sales price for homes with a full, finished basement? </a:t>
            </a: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Save your results for later! </a:t>
            </a:r>
          </a:p>
        </p:txBody>
      </p:sp>
    </p:spTree>
    <p:extLst>
      <p:ext uri="{BB962C8B-B14F-4D97-AF65-F5344CB8AC3E}">
        <p14:creationId xmlns:p14="http://schemas.microsoft.com/office/powerpoint/2010/main" val="205573421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2121</TotalTime>
  <Words>10248</Words>
  <Application>Microsoft Office PowerPoint</Application>
  <PresentationFormat>Custom</PresentationFormat>
  <Paragraphs>903</Paragraphs>
  <Slides>121</Slides>
  <Notes>116</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121</vt:i4>
      </vt:variant>
    </vt:vector>
  </HeadingPairs>
  <TitlesOfParts>
    <vt:vector size="134" baseType="lpstr">
      <vt:lpstr>Calibri</vt:lpstr>
      <vt:lpstr>Gidole Bold</vt:lpstr>
      <vt:lpstr>Consolas</vt:lpstr>
      <vt:lpstr>Open Sans Extra Bold</vt:lpstr>
      <vt:lpstr>League Spartan</vt:lpstr>
      <vt:lpstr>Cambria Math</vt:lpstr>
      <vt:lpstr>Impact</vt:lpstr>
      <vt:lpstr>Roboto Mono</vt:lpstr>
      <vt:lpstr>League Spartan Italics</vt:lpstr>
      <vt:lpstr>Gidole</vt:lpstr>
      <vt:lpstr>League Spartan Bold</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excel-statistics-for-business-analytics</dc:title>
  <dc:creator>User</dc:creator>
  <cp:lastModifiedBy>George Mount</cp:lastModifiedBy>
  <cp:revision>192</cp:revision>
  <dcterms:created xsi:type="dcterms:W3CDTF">2006-08-16T00:00:00Z</dcterms:created>
  <dcterms:modified xsi:type="dcterms:W3CDTF">2020-06-04T23:31:17Z</dcterms:modified>
  <dc:identifier>DADurESpNu8</dc:identifier>
</cp:coreProperties>
</file>